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notesMasterIdLst>
    <p:notesMasterId r:id="rId35"/>
  </p:notesMasterIdLst>
  <p:handoutMasterIdLst>
    <p:handoutMasterId r:id="rId36"/>
  </p:handoutMasterIdLst>
  <p:sldIdLst>
    <p:sldId id="407" r:id="rId2"/>
    <p:sldId id="370" r:id="rId3"/>
    <p:sldId id="358" r:id="rId4"/>
    <p:sldId id="414" r:id="rId5"/>
    <p:sldId id="413" r:id="rId6"/>
    <p:sldId id="365" r:id="rId7"/>
    <p:sldId id="408" r:id="rId8"/>
    <p:sldId id="415" r:id="rId9"/>
    <p:sldId id="402" r:id="rId10"/>
    <p:sldId id="409" r:id="rId11"/>
    <p:sldId id="366" r:id="rId12"/>
    <p:sldId id="412" r:id="rId13"/>
    <p:sldId id="410" r:id="rId14"/>
    <p:sldId id="411" r:id="rId15"/>
    <p:sldId id="372" r:id="rId16"/>
    <p:sldId id="367" r:id="rId17"/>
    <p:sldId id="373" r:id="rId18"/>
    <p:sldId id="368" r:id="rId19"/>
    <p:sldId id="374" r:id="rId20"/>
    <p:sldId id="377" r:id="rId21"/>
    <p:sldId id="379" r:id="rId22"/>
    <p:sldId id="380" r:id="rId23"/>
    <p:sldId id="381" r:id="rId24"/>
    <p:sldId id="382" r:id="rId25"/>
    <p:sldId id="383" r:id="rId26"/>
    <p:sldId id="384" r:id="rId27"/>
    <p:sldId id="386" r:id="rId28"/>
    <p:sldId id="387" r:id="rId29"/>
    <p:sldId id="388" r:id="rId30"/>
    <p:sldId id="390" r:id="rId31"/>
    <p:sldId id="364" r:id="rId32"/>
    <p:sldId id="404" r:id="rId33"/>
    <p:sldId id="369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83429" autoAdjust="0"/>
  </p:normalViewPr>
  <p:slideViewPr>
    <p:cSldViewPr snapToGrid="0">
      <p:cViewPr>
        <p:scale>
          <a:sx n="33" d="100"/>
          <a:sy n="33" d="100"/>
        </p:scale>
        <p:origin x="1687" y="21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8818"/>
    </p:cViewPr>
  </p:outlineViewPr>
  <p:notesTextViewPr>
    <p:cViewPr>
      <p:scale>
        <a:sx n="200" d="100"/>
        <a:sy n="200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5185CF-9AB0-40BA-99DE-F46F72E4B4E7}" type="datetimeFigureOut">
              <a:rPr lang="en-US" smtClean="0"/>
              <a:pPr/>
              <a:t>9/10/2019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452395-1788-4CA8-A508-772048CE323B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jpeg>
</file>

<file path=ppt/media/image23.png>
</file>

<file path=ppt/media/image3.jpeg>
</file>

<file path=ppt/media/image4.png>
</file>

<file path=ppt/media/image5.png>
</file>

<file path=ppt/media/image6.gif>
</file>

<file path=ppt/media/image7.gi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DF553-3E3E-4D83-8100-063A8B6ED96D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54B15-5F48-4046-81CE-3F2802D4C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97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vbteam/introduction-to-live-unit-testing-in-visual-basic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epin-solutions.com/blog/api-programming-backbone-of-mobile-app-development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Z2MMH-1UDo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ittutorialswithexample.com/2015/01/simple-windows-form-login-application-in-csharp.html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utorials.botsfloor.com/creating-a-bot-using-c-and-microsoft-bot-framework-a344420f9d6f?gi=6a170d557743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ittutorialswithexample.com/2015/01/simple-windows-form-login-application-in-csharp.html" TargetMode="External"/><Relationship Id="rId4" Type="http://schemas.openxmlformats.org/officeDocument/2006/relationships/hyperlink" Target="https://docs.microsoft.com/en-us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skubuntu.com/questions/106666/is-there-a-way-to-make-a-file-that-would-run-a-terminal-command-when-you-click-i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y-business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wired.com/2014/07/hacking-google-maps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https://devblogs.microsoft.com/vbteam/introduction-to-live-unit-testing-in-visual-basic/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4361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https://developers.google.com/youtube/</a:t>
            </a:r>
          </a:p>
          <a:p>
            <a:r>
              <a:rPr lang="en-US" dirty="0"/>
              <a:t>www.webopedia.com/TERM/A/API.html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7663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https://www.flickr.com/services/apps/72157608615542312/</a:t>
            </a:r>
          </a:p>
          <a:p>
            <a:endParaRPr lang="en-US" dirty="0"/>
          </a:p>
          <a:p>
            <a:r>
              <a:rPr lang="en-US" dirty="0"/>
              <a:t>www.webopedia.com/TERM/A/API.html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214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https://docs.aws.amazon.com/AWSECommerceService/latest/DG/CHAP_OperationListAlphabetical.html</a:t>
            </a:r>
          </a:p>
          <a:p>
            <a:r>
              <a:rPr lang="en-US" dirty="0"/>
              <a:t>https://apievangelist.com/2011/05/06/amazon-affiliate-program-is-integrated-with-product-api/</a:t>
            </a:r>
          </a:p>
          <a:p>
            <a:r>
              <a:rPr lang="en-US" dirty="0"/>
              <a:t>www.webopedia.com/TERM/A/API.html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240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https://www.youtube.com/watch?v=aAb7hSCtvGw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36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https://www.owasp.org/index.php/Top_10_2017-A10-Underprotected_APIs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60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https://www.owasp.org/index.php/Top_10_2017-A10-Underprotected_APIs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13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3149AE11-7DDD-4841-818B-EC397B4761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C7B7ADFB-09F8-4701-8512-4DD5737A1A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dirty="0"/>
              <a:t>https://www.youtube.com/watch?v=aAb7hSCtvGw</a:t>
            </a:r>
          </a:p>
        </p:txBody>
      </p:sp>
    </p:spTree>
    <p:extLst>
      <p:ext uri="{BB962C8B-B14F-4D97-AF65-F5344CB8AC3E}">
        <p14:creationId xmlns:p14="http://schemas.microsoft.com/office/powerpoint/2010/main" val="6398519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38B2E820-0CC3-4FA4-B444-875D955FE0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A4FDE108-CA1C-4EE7-BE5E-507DD6ACE3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63167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D9BB70BE-D45C-4D79-B076-2332B032E5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ABE4C016-DD02-49B6-9052-D342BDF0B4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05738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B8807C9-80C9-47D0-898D-16F6786761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ED8019CA-C203-40D7-9F56-BFBA4BC946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9205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http://www.stepin-solutions.com/blog/api-programming-backbone-of-mobile-app-development/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548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56F182F6-A156-4951-BB04-C158BC263DF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6591205D-A949-4E5D-96CC-538F45AE2A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12879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6055F3FF-1820-4927-8E08-BB2A3BFFE2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2C7D44CB-FE76-4220-ABCF-A5231C1179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>
                <a:hlinkClick r:id="rId3"/>
              </a:rPr>
              <a:t>https://www.youtube.com/watch?v=NZ2MMH-1UDo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431318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1FCF1ADF-2807-4D3C-93C6-D70D397E42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00F17ECA-25D9-4752-99A2-76FD32442A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15613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F6A76A25-687B-4211-A356-9547AAF9BB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EC64E43A-8428-4427-8392-93535E9A10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72584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7444640A-EC6D-46B5-9CD7-F08D12ED548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5A0D4157-D2B3-4619-9538-F8791FF15E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37535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811D1154-8BA6-4309-86DE-A180A55B59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C91DBB3C-80E6-401A-8DEA-42C1C3AA22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79253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B1F8A1A-46B2-4B35-BEC5-77A3309113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B2094647-4F1E-4B5C-AD98-DCC7DB6DBB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87291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1EF815F3-BC49-4028-8706-91B75EA7D3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4E67E78A-B55F-4D8B-99C3-C914557F64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67216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800" dirty="0"/>
              <a:t>https://www.data2crm.com/api/blog/general/need-api-beginners-guide-api-technology/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6869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ftp://ftp.inf.puc-rio.br/pub/docs/FomularioSolicitacoes/LuisMarques-12-13-51514.pdf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650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https://docs.microsoft.com/en-us/</a:t>
            </a:r>
            <a:endParaRPr lang="en-US" dirty="0"/>
          </a:p>
          <a:p>
            <a:r>
              <a:rPr lang="en-US" dirty="0">
                <a:hlinkClick r:id="rId4"/>
              </a:rPr>
              <a:t>https://www.ittutorialswithexample.com/2015/01/simple-windows-form-login-application-in-csharp.html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21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https://tutorials.botsfloor.com/creating-a-bot-using-c-and-microsoft-bot-framework-a344420f9d6f?gi=6a170d557743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https://docs.microsoft.com/en-us/</a:t>
            </a:r>
            <a:endParaRPr lang="en-US" dirty="0"/>
          </a:p>
          <a:p>
            <a:r>
              <a:rPr lang="en-US" dirty="0">
                <a:hlinkClick r:id="rId5"/>
              </a:rPr>
              <a:t>https://www.ittutorialswithexample.com/2015/01/simple-windows-form-login-application-in-csharp.html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454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81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https://askubuntu.com/questions/106666/is-there-a-way-to-make-a-file-that-would-run-a-terminal-command-when-you-click-i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86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https://www.slideserve.com/kasie/cisco-nac-guest-server-guest-access-simplified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65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714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https://developers.google.com/my-business/</a:t>
            </a:r>
            <a:endParaRPr lang="en-US" dirty="0"/>
          </a:p>
          <a:p>
            <a:r>
              <a:rPr lang="en-US" dirty="0">
                <a:hlinkClick r:id="rId4"/>
              </a:rPr>
              <a:t>https://www.wired.com/2014/07/hacking-google-maps/</a:t>
            </a:r>
            <a:endParaRPr lang="en-US" dirty="0"/>
          </a:p>
          <a:p>
            <a:r>
              <a:rPr lang="en-US" dirty="0"/>
              <a:t>www.webopedia.com/TERM/A/API.html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54B15-5F48-4046-81CE-3F2802D4C2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92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1971029-EE8A-40A2-B374-D560FDD4B2B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85763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D889A-FB6C-4E37-B7DB-3947E91DD3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320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E5A2A-2E3C-4B81-A4CF-C29F5575CA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843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93DAF-D33B-48F0-A2F1-4E1C86C8FE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80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DCC5D2-E2B9-454C-A87A-967141CDDA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92519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F6690-BB7F-4E21-8678-C9BD7C7E099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84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5782E-4672-4BF5-9171-BB0A8C3779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40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E8FBE-EEB8-457F-8708-A8CE29782A0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30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F7B1-AFD7-43A1-8036-38CC713A0A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62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E7A836-6077-4F14-9A07-DED7080F01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6389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10F56D-6D52-4088-9ECC-F6F019F377B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65128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FA0CFD5D-1CF5-47CF-A49A-84ED7108B7E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6491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WSECommerceService/latest/DG/CartAdd.html" TargetMode="Externa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aws.amazon.com/AWSECommerceService/latest/DG/CartModify.html" TargetMode="External"/><Relationship Id="rId5" Type="http://schemas.openxmlformats.org/officeDocument/2006/relationships/hyperlink" Target="https://docs.aws.amazon.com/AWSECommerceService/latest/DG/CartGet.html" TargetMode="External"/><Relationship Id="rId4" Type="http://schemas.openxmlformats.org/officeDocument/2006/relationships/hyperlink" Target="https://docs.aws.amazon.com/AWSECommerceService/latest/DG/CartCreate.html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gdevita/api-for-beginners-67138881?next_slideshow=1" TargetMode="External"/><Relationship Id="rId2" Type="http://schemas.openxmlformats.org/officeDocument/2006/relationships/hyperlink" Target="https://www.c-sharpcorner.com/article/C-Sharp-and-ap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cmag.com/encyclopedia/term/37856/api" TargetMode="External"/><Relationship Id="rId5" Type="http://schemas.openxmlformats.org/officeDocument/2006/relationships/hyperlink" Target="https://www.webopedia.com/TERM/A/API.html" TargetMode="External"/><Relationship Id="rId4" Type="http://schemas.openxmlformats.org/officeDocument/2006/relationships/hyperlink" Target="https://ffeathers.wordpress.com/2014/02/16/api-types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wasp.org/index.php/Top_10_2017-A10-Underprotected_API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s.bc.edu/~muller/teaching/cs102/s06/lib/pdf/api-design" TargetMode="External"/><Relationship Id="rId4" Type="http://schemas.openxmlformats.org/officeDocument/2006/relationships/hyperlink" Target="https://www.youtube.com/watch?v=aAb7hSCtvGw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1D8D5A-94C5-4839-BF7C-D62E8F17E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APPLICATION PROGRAMMING INTERFACE-API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344D0F6-788F-4E7E-A089-EDEA7AF56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271" y="3660102"/>
            <a:ext cx="5123755" cy="1086237"/>
          </a:xfrm>
        </p:spPr>
        <p:txBody>
          <a:bodyPr>
            <a:normAutofit/>
          </a:bodyPr>
          <a:lstStyle/>
          <a:p>
            <a:r>
              <a:rPr lang="en-US" sz="3000" i="1" dirty="0"/>
              <a:t>-Ibtisam Mogul</a:t>
            </a:r>
          </a:p>
        </p:txBody>
      </p:sp>
      <p:pic>
        <p:nvPicPr>
          <p:cNvPr id="6" name="Picture 2" descr="Image result for api communication">
            <a:extLst>
              <a:ext uri="{FF2B5EF4-FFF2-40B4-BE49-F238E27FC236}">
                <a16:creationId xmlns:a16="http://schemas.microsoft.com/office/drawing/2014/main" id="{A95E86F1-2EC4-434E-91AF-BBA28B107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36" y="4203221"/>
            <a:ext cx="8959364" cy="2654779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48716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4D160-3B62-40CC-B03A-BADEA9D93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532152"/>
            <a:ext cx="4572000" cy="5654039"/>
          </a:xfrm>
        </p:spPr>
        <p:txBody>
          <a:bodyPr>
            <a:noAutofit/>
          </a:bodyPr>
          <a:lstStyle/>
          <a:p>
            <a:pPr algn="just" fontAlgn="base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or eBay APIs allow developers to use the existing retail infrastructure to create specialized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stores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118CF2-8061-4674-B051-68420DFDFA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48" r="31923" b="22992"/>
          <a:stretch/>
        </p:blipFill>
        <p:spPr>
          <a:xfrm>
            <a:off x="5261316" y="3798277"/>
            <a:ext cx="3779520" cy="2955681"/>
          </a:xfrm>
          <a:prstGeom prst="rect">
            <a:avLst/>
          </a:prstGeom>
        </p:spPr>
      </p:pic>
      <p:pic>
        <p:nvPicPr>
          <p:cNvPr id="3074" name="Picture 2" descr="Image result for ebay webstore">
            <a:extLst>
              <a:ext uri="{FF2B5EF4-FFF2-40B4-BE49-F238E27FC236}">
                <a16:creationId xmlns:a16="http://schemas.microsoft.com/office/drawing/2014/main" id="{D7B83B5F-1396-4728-A5EA-BA2C89BC4D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92"/>
          <a:stretch/>
        </p:blipFill>
        <p:spPr bwMode="auto">
          <a:xfrm>
            <a:off x="26964" y="3318876"/>
            <a:ext cx="4773636" cy="3435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53DA4D8-A580-412C-B341-0F813B09F7BC}"/>
              </a:ext>
            </a:extLst>
          </p:cNvPr>
          <p:cNvSpPr txBox="1">
            <a:spLocks/>
          </p:cNvSpPr>
          <p:nvPr/>
        </p:nvSpPr>
        <p:spPr>
          <a:xfrm>
            <a:off x="5059680" y="1532152"/>
            <a:ext cx="4084320" cy="5325848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25" indent="-342900" fontAlgn="base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Third-party software developers use Web APIs to create software solutions for end-users. </a:t>
            </a:r>
          </a:p>
          <a:p>
            <a:pPr marL="682625" indent="-342900" fontAlgn="base">
              <a:buFont typeface="Wingdings" panose="05000000000000000000" pitchFamily="2" charset="2"/>
              <a:buChar char="v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 of </a:t>
            </a:r>
            <a:r>
              <a:rPr lang="en-US" sz="2200" b="1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Paypal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perform money transactions online)</a:t>
            </a:r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B8F292E-54F4-475D-9A11-939872615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32" y="0"/>
            <a:ext cx="8229600" cy="1143000"/>
          </a:xfrm>
        </p:spPr>
        <p:txBody>
          <a:bodyPr>
            <a:noAutofit/>
          </a:bodyPr>
          <a:lstStyle/>
          <a:p>
            <a:pPr algn="ctr"/>
            <a:br>
              <a:rPr lang="en-US" sz="3000" b="1" dirty="0"/>
            </a:br>
            <a:r>
              <a:rPr lang="en-US" sz="3000" b="1" i="1" dirty="0"/>
              <a:t>Different Types of APIs</a:t>
            </a:r>
            <a:br>
              <a:rPr lang="en-US" sz="3000" b="1" i="1" dirty="0"/>
            </a:br>
            <a:r>
              <a:rPr lang="en-US" sz="3000" b="1" i="1" dirty="0"/>
              <a:t>c. Web </a:t>
            </a:r>
            <a:r>
              <a:rPr lang="en-US" sz="3000" b="1" dirty="0"/>
              <a:t> </a:t>
            </a:r>
            <a:r>
              <a:rPr lang="en-US" sz="3000" b="1" dirty="0" err="1"/>
              <a:t>Api</a:t>
            </a:r>
            <a:br>
              <a:rPr lang="en-US" sz="3000" b="1" i="1" dirty="0"/>
            </a:b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136043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98" name="Rectangle 76">
            <a:extLst>
              <a:ext uri="{FF2B5EF4-FFF2-40B4-BE49-F238E27FC236}">
                <a16:creationId xmlns:a16="http://schemas.microsoft.com/office/drawing/2014/main" id="{825E602A-53EB-4CB1-9633-3EC058740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6A728-060A-4BAC-B73A-F231630B9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9722" y="0"/>
            <a:ext cx="4632582" cy="1485900"/>
          </a:xfrm>
        </p:spPr>
        <p:txBody>
          <a:bodyPr>
            <a:normAutofit/>
          </a:bodyPr>
          <a:lstStyle/>
          <a:p>
            <a:r>
              <a:rPr lang="en-US" dirty="0"/>
              <a:t>Google Maps APIs</a:t>
            </a:r>
          </a:p>
        </p:txBody>
      </p:sp>
      <p:pic>
        <p:nvPicPr>
          <p:cNvPr id="12292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A70C308-42CD-4D04-B097-58703B88D5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1" t="6406" r="10016" b="15708"/>
          <a:stretch/>
        </p:blipFill>
        <p:spPr bwMode="auto">
          <a:xfrm>
            <a:off x="108588" y="2800538"/>
            <a:ext cx="3171570" cy="386835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</p:pic>
      <p:pic>
        <p:nvPicPr>
          <p:cNvPr id="12296" name="Picture 8" descr="Image result for google map api restaurant reviews">
            <a:extLst>
              <a:ext uri="{FF2B5EF4-FFF2-40B4-BE49-F238E27FC236}">
                <a16:creationId xmlns:a16="http://schemas.microsoft.com/office/drawing/2014/main" id="{1F4DA08B-6883-4207-B0CC-716CFEED6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588" y="189110"/>
            <a:ext cx="3031230" cy="2096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99" name="Rectangle 78">
            <a:extLst>
              <a:ext uri="{FF2B5EF4-FFF2-40B4-BE49-F238E27FC236}">
                <a16:creationId xmlns:a16="http://schemas.microsoft.com/office/drawing/2014/main" id="{E832F3F2-2294-4A8D-ABDC-234B853C7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0158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2B90D-BB8A-4B3D-AA40-C378CBD02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1948" y="815686"/>
            <a:ext cx="5365689" cy="3581400"/>
          </a:xfrm>
        </p:spPr>
        <p:txBody>
          <a:bodyPr>
            <a:noAutofit/>
          </a:bodyPr>
          <a:lstStyle/>
          <a:p>
            <a:pPr algn="just" fontAlgn="base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(Beal, unknown)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Google Maps APIs lets developers insert </a:t>
            </a:r>
            <a:r>
              <a:rPr lang="en-US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Maps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webpages.</a:t>
            </a:r>
          </a:p>
          <a:p>
            <a:pPr algn="just" fontAlgn="base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Maps API is designed to work on mobile devices and desktop browsers.</a:t>
            </a:r>
          </a:p>
          <a:p>
            <a:pPr algn="just" fontAlgn="base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Ex, a website that allows users to review local  restaurants </a:t>
            </a:r>
          </a:p>
          <a:p>
            <a:pPr algn="just" fontAlgn="base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able to layer their reviews over maps taken from </a:t>
            </a:r>
            <a:r>
              <a:rPr lang="en-US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Maps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</a:p>
          <a:p>
            <a:pPr algn="just" fontAlgn="base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because Google Maps has an API that facilitates this functionality. </a:t>
            </a:r>
          </a:p>
          <a:p>
            <a:pPr algn="just" fontAlgn="base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just" fontAlgn="base">
              <a:lnSpc>
                <a:spcPct val="150000"/>
              </a:lnSpc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598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6A728-060A-4BAC-B73A-F231630B9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243840"/>
            <a:ext cx="7200900" cy="754380"/>
          </a:xfrm>
        </p:spPr>
        <p:txBody>
          <a:bodyPr/>
          <a:lstStyle/>
          <a:p>
            <a:r>
              <a:rPr lang="en-US" dirty="0"/>
              <a:t>YouTube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2B90D-BB8A-4B3D-AA40-C378CBD02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810" y="1120140"/>
            <a:ext cx="8066379" cy="1485900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en-US" sz="2100" dirty="0"/>
              <a:t>Google's APIs lets developers integrate YouTube videos and functionality into websites or applications. </a:t>
            </a:r>
          </a:p>
          <a:p>
            <a:pPr marL="0" indent="0" algn="just" fontAlgn="base">
              <a:buNone/>
            </a:pPr>
            <a:r>
              <a:rPr lang="en-US" sz="2100" dirty="0"/>
              <a:t>YouTube APIs include:</a:t>
            </a:r>
          </a:p>
          <a:p>
            <a:pPr algn="just" fontAlgn="base">
              <a:buFont typeface="Wingdings" panose="05000000000000000000" pitchFamily="2" charset="2"/>
              <a:buChar char="Ø"/>
            </a:pPr>
            <a:r>
              <a:rPr lang="en-US" sz="2100" dirty="0"/>
              <a:t>YouTube </a:t>
            </a:r>
            <a:r>
              <a:rPr lang="en-US" sz="2100" dirty="0">
                <a:highlight>
                  <a:srgbClr val="FFFF00"/>
                </a:highlight>
              </a:rPr>
              <a:t>Analytics API </a:t>
            </a:r>
            <a:r>
              <a:rPr lang="en-US" sz="2100" dirty="0"/>
              <a:t>(</a:t>
            </a:r>
            <a:r>
              <a:rPr lang="en-US" dirty="0"/>
              <a:t>Understand your users and how they interact with your channel and your videos.)</a:t>
            </a:r>
          </a:p>
          <a:p>
            <a:pPr algn="just" fontAlgn="base">
              <a:buFont typeface="Wingdings" panose="05000000000000000000" pitchFamily="2" charset="2"/>
              <a:buChar char="Ø"/>
            </a:pPr>
            <a:r>
              <a:rPr lang="en-US" sz="2100" dirty="0"/>
              <a:t>YouTube </a:t>
            </a:r>
            <a:r>
              <a:rPr lang="en-US" sz="2100" dirty="0">
                <a:highlight>
                  <a:srgbClr val="FFFF00"/>
                </a:highlight>
              </a:rPr>
              <a:t>Data API </a:t>
            </a:r>
            <a:r>
              <a:rPr lang="en-US" sz="2100" dirty="0"/>
              <a:t>(</a:t>
            </a:r>
            <a:r>
              <a:rPr lang="en-US" dirty="0"/>
              <a:t>Let users search YouTube content, upload videos, create and manage playlists, and more.)</a:t>
            </a:r>
            <a:r>
              <a:rPr lang="en-US" sz="2100" dirty="0"/>
              <a:t>, </a:t>
            </a:r>
          </a:p>
          <a:p>
            <a:pPr algn="just" fontAlgn="base">
              <a:buFont typeface="Wingdings" panose="05000000000000000000" pitchFamily="2" charset="2"/>
              <a:buChar char="Ø"/>
            </a:pPr>
            <a:r>
              <a:rPr lang="en-US" sz="2100" dirty="0"/>
              <a:t>YouTube </a:t>
            </a:r>
            <a:r>
              <a:rPr lang="en-US" sz="2100" dirty="0">
                <a:highlight>
                  <a:srgbClr val="FFFF00"/>
                </a:highlight>
              </a:rPr>
              <a:t>Live Streaming API</a:t>
            </a:r>
            <a:r>
              <a:rPr lang="en-US" sz="2100" dirty="0"/>
              <a:t>, YouTube </a:t>
            </a:r>
            <a:r>
              <a:rPr lang="en-US" sz="2100" dirty="0">
                <a:highlight>
                  <a:srgbClr val="FFFF00"/>
                </a:highlight>
              </a:rPr>
              <a:t>Player APIs </a:t>
            </a:r>
            <a:r>
              <a:rPr lang="en-US" sz="2100" dirty="0"/>
              <a:t>and others.</a:t>
            </a:r>
          </a:p>
          <a:p>
            <a:pPr marL="0" indent="0" algn="just" fontAlgn="base">
              <a:buNone/>
            </a:pPr>
            <a:br>
              <a:rPr lang="en-US" sz="2100" dirty="0"/>
            </a:br>
            <a:endParaRPr lang="en-US" sz="2100" dirty="0"/>
          </a:p>
        </p:txBody>
      </p:sp>
      <p:pic>
        <p:nvPicPr>
          <p:cNvPr id="1026" name="Picture 2" descr="https://lh3.googleusercontent.com/f0eF3wtw29WVxqrkZoVYU0_lkUNA_FqHLxtnzw94bBieVW1JVg1aoyXv30FlCRNP5sxNz7KxtKCugxAKDCcIhv-w_JdTyw=s688">
            <a:extLst>
              <a:ext uri="{FF2B5EF4-FFF2-40B4-BE49-F238E27FC236}">
                <a16:creationId xmlns:a16="http://schemas.microsoft.com/office/drawing/2014/main" id="{809761B0-82C4-4C10-BDA6-806C6FE4E9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9" t="9482" r="16744" b="6176"/>
          <a:stretch/>
        </p:blipFill>
        <p:spPr bwMode="auto">
          <a:xfrm>
            <a:off x="1417320" y="4693920"/>
            <a:ext cx="2904565" cy="2057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1wwhq4h3mdwARsfRQ4qFZY5bwE4b4flC5uWITax7D5J61--aoJROSfM6UweI3nVYQM_jv58g53wTCQwosIAn5s0KYJYPROlr=s688">
            <a:extLst>
              <a:ext uri="{FF2B5EF4-FFF2-40B4-BE49-F238E27FC236}">
                <a16:creationId xmlns:a16="http://schemas.microsoft.com/office/drawing/2014/main" id="{3C66DB09-B377-461C-BD1B-3038D912CD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7" t="5349" r="9302" b="6589"/>
          <a:stretch/>
        </p:blipFill>
        <p:spPr bwMode="auto">
          <a:xfrm>
            <a:off x="4465320" y="4489090"/>
            <a:ext cx="3679117" cy="220127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233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6A728-060A-4BAC-B73A-F231630B9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557" y="685800"/>
            <a:ext cx="4345106" cy="1485900"/>
          </a:xfrm>
        </p:spPr>
        <p:txBody>
          <a:bodyPr>
            <a:normAutofit/>
          </a:bodyPr>
          <a:lstStyle/>
          <a:p>
            <a:r>
              <a:rPr lang="en-US" dirty="0"/>
              <a:t>Flickr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2B90D-BB8A-4B3D-AA40-C378CBD02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892" y="1356360"/>
            <a:ext cx="4562771" cy="4511040"/>
          </a:xfrm>
        </p:spPr>
        <p:txBody>
          <a:bodyPr>
            <a:noAutofit/>
          </a:bodyPr>
          <a:lstStyle/>
          <a:p>
            <a:pPr marL="0" indent="0" fontAlgn="base">
              <a:buNone/>
            </a:pPr>
            <a:r>
              <a:rPr lang="en-US" sz="2200" dirty="0"/>
              <a:t>Flickr API is used by developers to access the </a:t>
            </a:r>
            <a:r>
              <a:rPr lang="en-US" sz="2200" b="1" dirty="0">
                <a:highlight>
                  <a:srgbClr val="FFFF00"/>
                </a:highlight>
              </a:rPr>
              <a:t>Flick photo sharing </a:t>
            </a:r>
            <a:r>
              <a:rPr lang="en-US" sz="2200" dirty="0"/>
              <a:t>community data. </a:t>
            </a:r>
          </a:p>
          <a:p>
            <a:pPr marL="0" indent="0" fontAlgn="base">
              <a:buNone/>
            </a:pPr>
            <a:r>
              <a:rPr lang="en-US" sz="2200" dirty="0"/>
              <a:t>The Flickr API consists of a set of methods.</a:t>
            </a:r>
          </a:p>
          <a:p>
            <a:pPr marL="0" indent="0" fontAlgn="base">
              <a:buNone/>
            </a:pPr>
            <a:endParaRPr lang="en-US" sz="2200" dirty="0"/>
          </a:p>
          <a:p>
            <a:pPr marL="0" indent="0" fontAlgn="base">
              <a:buNone/>
            </a:pPr>
            <a:r>
              <a:rPr lang="en-US" sz="2200" dirty="0" err="1">
                <a:highlight>
                  <a:srgbClr val="FFFF00"/>
                </a:highlight>
              </a:rPr>
              <a:t>Flickrock</a:t>
            </a:r>
            <a:r>
              <a:rPr lang="en-US" sz="2200" dirty="0"/>
              <a:t> : free viewer application that works using the official Flickr sharing API. </a:t>
            </a:r>
            <a:br>
              <a:rPr lang="en-US" sz="2200" dirty="0"/>
            </a:br>
            <a:r>
              <a:rPr lang="en-US" sz="2200" dirty="0"/>
              <a:t>Provide photographers a suitable </a:t>
            </a:r>
            <a:r>
              <a:rPr lang="en-US" sz="2200" dirty="0">
                <a:highlight>
                  <a:srgbClr val="FFFF00"/>
                </a:highlight>
              </a:rPr>
              <a:t>frame</a:t>
            </a:r>
            <a:r>
              <a:rPr lang="en-US" sz="2200" dirty="0"/>
              <a:t> to showcase their portfolio. </a:t>
            </a:r>
            <a:br>
              <a:rPr lang="en-US" sz="2200" dirty="0"/>
            </a:br>
            <a:br>
              <a:rPr lang="en-US" sz="2200" dirty="0"/>
            </a:br>
            <a:endParaRPr lang="en-US" sz="2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7745" y="0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E1C310-3A16-4BB7-BC4D-C8ACE92202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50" t="28371" r="74667" b="8222"/>
          <a:stretch/>
        </p:blipFill>
        <p:spPr>
          <a:xfrm>
            <a:off x="6892538" y="402167"/>
            <a:ext cx="1068118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69F197-CEF6-4583-B747-2D65571CFB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33" t="15037" r="54500" b="18592"/>
          <a:stretch/>
        </p:blipFill>
        <p:spPr>
          <a:xfrm>
            <a:off x="6080085" y="3509434"/>
            <a:ext cx="2693023" cy="27051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89073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6A728-060A-4BAC-B73A-F231630B9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-15240"/>
            <a:ext cx="7200900" cy="1485900"/>
          </a:xfrm>
        </p:spPr>
        <p:txBody>
          <a:bodyPr/>
          <a:lstStyle/>
          <a:p>
            <a:r>
              <a:rPr lang="en-US" dirty="0"/>
              <a:t>Amazon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2B90D-BB8A-4B3D-AA40-C378CBD02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853" y="967740"/>
            <a:ext cx="8311028" cy="4389120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en-US" sz="2100" dirty="0"/>
              <a:t>Amazon's Product Advertising API gives developers access to Amazon's product selection and discovery functionality, to advertise Amazon products to monetize a website.</a:t>
            </a:r>
          </a:p>
          <a:p>
            <a:pPr marL="0" indent="0" algn="just" fontAlgn="base">
              <a:buNone/>
            </a:pPr>
            <a:endParaRPr lang="en-US" sz="2100" dirty="0"/>
          </a:p>
          <a:p>
            <a:pPr marL="0" indent="0" algn="just" fontAlgn="base">
              <a:buNone/>
            </a:pPr>
            <a:endParaRPr lang="en-US" sz="2100" dirty="0"/>
          </a:p>
          <a:p>
            <a:pPr marL="0" indent="0" algn="just" fontAlgn="base">
              <a:buNone/>
            </a:pPr>
            <a:endParaRPr lang="en-US" sz="21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Operations available in the Product Advertising API: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Search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Cart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>
                <a:hlinkClick r:id="rId3"/>
              </a:rPr>
              <a:t>CartAdd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>
                <a:hlinkClick r:id="rId4"/>
              </a:rPr>
              <a:t>CartCreate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>
                <a:hlinkClick r:id="rId5"/>
              </a:rPr>
              <a:t>CartGet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>
                <a:hlinkClick r:id="rId6"/>
              </a:rPr>
              <a:t>CartModify</a:t>
            </a:r>
            <a:endParaRPr lang="en-US" dirty="0"/>
          </a:p>
          <a:p>
            <a:pPr marL="0" indent="0">
              <a:buNone/>
            </a:pPr>
            <a:br>
              <a:rPr lang="en-US" sz="2400" dirty="0"/>
            </a:br>
            <a:endParaRPr lang="en-US" sz="2100" dirty="0"/>
          </a:p>
          <a:p>
            <a:pPr marL="0" indent="0" algn="just">
              <a:buNone/>
            </a:pPr>
            <a:br>
              <a:rPr lang="en-US" sz="2100" dirty="0"/>
            </a:br>
            <a:br>
              <a:rPr lang="en-US" sz="2100" dirty="0"/>
            </a:br>
            <a:endParaRPr lang="en-US" sz="2100" dirty="0"/>
          </a:p>
        </p:txBody>
      </p:sp>
      <p:pic>
        <p:nvPicPr>
          <p:cNvPr id="2050" name="Picture 2" descr="Image result for Amazon's Product Advertising API">
            <a:extLst>
              <a:ext uri="{FF2B5EF4-FFF2-40B4-BE49-F238E27FC236}">
                <a16:creationId xmlns:a16="http://schemas.microsoft.com/office/drawing/2014/main" id="{F63A8E19-E151-4DC2-A77E-859F3829E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889760"/>
            <a:ext cx="432435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4671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47284-C557-4339-BFFC-5ABE82392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API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500FC-344A-49A8-A840-F1C7F5B96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0307A8-68FF-4238-8BE0-F2C7039DEE70}"/>
              </a:ext>
            </a:extLst>
          </p:cNvPr>
          <p:cNvSpPr txBox="1"/>
          <p:nvPr/>
        </p:nvSpPr>
        <p:spPr>
          <a:xfrm>
            <a:off x="1028700" y="2286000"/>
            <a:ext cx="62103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Security</a:t>
            </a:r>
          </a:p>
          <a:p>
            <a:r>
              <a:rPr lang="en-US" sz="2500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4082268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E1DE1-584A-4E71-8D8F-E2884463A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096" y="306179"/>
            <a:ext cx="8229600" cy="1143000"/>
          </a:xfrm>
        </p:spPr>
        <p:txBody>
          <a:bodyPr/>
          <a:lstStyle/>
          <a:p>
            <a:r>
              <a:rPr lang="en-US" dirty="0"/>
              <a:t>Security of API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C3382-9BD6-4521-B163-18D442C1CB57}"/>
              </a:ext>
            </a:extLst>
          </p:cNvPr>
          <p:cNvSpPr/>
          <p:nvPr/>
        </p:nvSpPr>
        <p:spPr>
          <a:xfrm>
            <a:off x="568406" y="2740782"/>
            <a:ext cx="8537944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rgbClr val="4A164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 Attack Scenarios</a:t>
            </a:r>
          </a:p>
          <a:p>
            <a:pPr algn="just"/>
            <a:r>
              <a:rPr lang="en-US" sz="2000" b="1" u="sng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Scenario #1:</a:t>
            </a:r>
            <a:r>
              <a:rPr lang="en-US" sz="2000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pPr algn="just"/>
            <a:r>
              <a:rPr lang="en-US" sz="2000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mobile banking app that connects to API at the bank for account information and performing transactions. </a:t>
            </a:r>
          </a:p>
          <a:p>
            <a:pPr algn="just"/>
            <a:endParaRPr lang="en-US" sz="2000" dirty="0">
              <a:solidFill>
                <a:srgbClr val="25252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n-US" sz="2000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attacker reverse engineers the app and discovers that </a:t>
            </a:r>
          </a:p>
          <a:p>
            <a:pPr algn="just"/>
            <a:r>
              <a:rPr lang="en-US" sz="2000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account number </a:t>
            </a:r>
            <a:r>
              <a:rPr lang="en-US" sz="2000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along with the </a:t>
            </a:r>
            <a:r>
              <a:rPr lang="en-US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username and password </a:t>
            </a:r>
          </a:p>
          <a:p>
            <a:pPr algn="just"/>
            <a:r>
              <a:rPr lang="en-US" sz="2000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passed as 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 of the authentication request</a:t>
            </a:r>
            <a:r>
              <a:rPr lang="en-US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the server</a:t>
            </a:r>
            <a:r>
              <a:rPr lang="en-US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  <a:p>
            <a:pPr algn="just"/>
            <a:endParaRPr lang="en-US" sz="2000" dirty="0">
              <a:solidFill>
                <a:srgbClr val="25252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n-US" sz="2000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attacker sends </a:t>
            </a:r>
            <a:r>
              <a:rPr lang="en-US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legitimate credentials</a:t>
            </a:r>
            <a:r>
              <a:rPr lang="en-US" sz="2000" dirty="0">
                <a:solidFill>
                  <a:srgbClr val="25252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about another user’s account number, gaining full access to the other user’s account.</a:t>
            </a:r>
          </a:p>
          <a:p>
            <a:pPr algn="just"/>
            <a:endParaRPr lang="en-US" sz="2000" dirty="0">
              <a:solidFill>
                <a:srgbClr val="25252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n-US" sz="2000" b="0" i="0" dirty="0">
              <a:solidFill>
                <a:srgbClr val="252525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Image result for attacker gets bank account number">
            <a:extLst>
              <a:ext uri="{FF2B5EF4-FFF2-40B4-BE49-F238E27FC236}">
                <a16:creationId xmlns:a16="http://schemas.microsoft.com/office/drawing/2014/main" id="{F8A611B2-F860-47EA-A46B-9995900A2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8759" y="23790"/>
            <a:ext cx="4917591" cy="288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358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E1DE1-584A-4E71-8D8F-E2884463A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346" y="-3232"/>
            <a:ext cx="8229600" cy="1143000"/>
          </a:xfrm>
        </p:spPr>
        <p:txBody>
          <a:bodyPr/>
          <a:lstStyle/>
          <a:p>
            <a:r>
              <a:rPr lang="en-US" dirty="0"/>
              <a:t>Security of API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C3382-9BD6-4521-B163-18D442C1CB57}"/>
              </a:ext>
            </a:extLst>
          </p:cNvPr>
          <p:cNvSpPr/>
          <p:nvPr/>
        </p:nvSpPr>
        <p:spPr>
          <a:xfrm>
            <a:off x="584284" y="667638"/>
            <a:ext cx="8537944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200" dirty="0">
                <a:solidFill>
                  <a:srgbClr val="4A16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Attack Scenarios</a:t>
            </a:r>
          </a:p>
          <a:p>
            <a:pPr algn="just"/>
            <a:endParaRPr lang="en-US" sz="2200" dirty="0">
              <a:solidFill>
                <a:srgbClr val="25252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b="1" u="sng" dirty="0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 #2</a:t>
            </a:r>
            <a:r>
              <a:rPr lang="en-US" sz="2200" dirty="0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algn="just"/>
            <a:r>
              <a:rPr lang="en-US" sz="2200" dirty="0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Imagine a public API offered by an Internet startup for automatically sending text messages. </a:t>
            </a:r>
          </a:p>
          <a:p>
            <a:pPr algn="just"/>
            <a:endParaRPr lang="en-US" sz="2200" dirty="0">
              <a:solidFill>
                <a:srgbClr val="25252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dirty="0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API accepts messages that contain a “</a:t>
            </a: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transactionid</a:t>
            </a:r>
            <a:r>
              <a:rPr lang="en-US" sz="2200" dirty="0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field. </a:t>
            </a:r>
          </a:p>
          <a:p>
            <a:pPr algn="just"/>
            <a:endParaRPr lang="en-US" sz="2200" dirty="0">
              <a:solidFill>
                <a:srgbClr val="25252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dirty="0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API considers this “</a:t>
            </a:r>
            <a:r>
              <a:rPr lang="en-US" sz="2200" dirty="0" err="1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transactionid</a:t>
            </a:r>
            <a:r>
              <a:rPr lang="en-US" sz="2200" dirty="0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value as a string and makes it into a SQL query.</a:t>
            </a:r>
          </a:p>
          <a:p>
            <a:pPr algn="just"/>
            <a:endParaRPr lang="en-US" sz="2200" dirty="0">
              <a:solidFill>
                <a:srgbClr val="25252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dirty="0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is susceptible to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 injection</a:t>
            </a:r>
            <a:r>
              <a:rPr lang="en-US" sz="2200" dirty="0">
                <a:solidFill>
                  <a:srgbClr val="25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US" sz="2200" dirty="0">
              <a:solidFill>
                <a:srgbClr val="25252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282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128AB-3BFD-48D4-9BA6-4E7794E7B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97799"/>
            <a:ext cx="8229600" cy="4389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/>
              <a:t>How Do I Prevent '</a:t>
            </a:r>
            <a:r>
              <a:rPr lang="en-US" sz="2000" b="1" dirty="0" err="1"/>
              <a:t>Underprotected</a:t>
            </a:r>
            <a:r>
              <a:rPr lang="en-US" sz="2000" b="1" dirty="0"/>
              <a:t> APIs'?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The key to protecting APIs is to ensure that you fully understand the </a:t>
            </a:r>
            <a:r>
              <a:rPr lang="en-US" sz="2000" dirty="0">
                <a:solidFill>
                  <a:srgbClr val="FF0000"/>
                </a:solidFill>
              </a:rPr>
              <a:t>threat model and what defenses</a:t>
            </a:r>
            <a:r>
              <a:rPr lang="en-US" sz="2000" dirty="0"/>
              <a:t> you have: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Ensure that you have </a:t>
            </a:r>
            <a:r>
              <a:rPr lang="en-US" sz="2000" dirty="0">
                <a:solidFill>
                  <a:srgbClr val="FF0000"/>
                </a:solidFill>
              </a:rPr>
              <a:t>secured communications</a:t>
            </a:r>
            <a:r>
              <a:rPr lang="en-US" sz="2000" dirty="0"/>
              <a:t> between the client and your APIs.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Ensure that you have a strong </a:t>
            </a:r>
            <a:r>
              <a:rPr lang="en-US" sz="2000" dirty="0">
                <a:solidFill>
                  <a:srgbClr val="FF0000"/>
                </a:solidFill>
              </a:rPr>
              <a:t>authentication</a:t>
            </a:r>
            <a:r>
              <a:rPr lang="en-US" sz="2000" dirty="0"/>
              <a:t> scheme for your APIs, and that all credentials, keys have been secured.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Ensure that whatever </a:t>
            </a:r>
            <a:r>
              <a:rPr lang="en-US" sz="2000" dirty="0">
                <a:solidFill>
                  <a:srgbClr val="FF0000"/>
                </a:solidFill>
              </a:rPr>
              <a:t>data format </a:t>
            </a:r>
            <a:r>
              <a:rPr lang="en-US" sz="2000" dirty="0"/>
              <a:t>your requests use, that the app is secure against attack.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Implement an </a:t>
            </a:r>
            <a:r>
              <a:rPr lang="en-US" sz="2000" dirty="0">
                <a:solidFill>
                  <a:srgbClr val="FF0000"/>
                </a:solidFill>
              </a:rPr>
              <a:t>access control </a:t>
            </a:r>
            <a:r>
              <a:rPr lang="en-US" sz="2000" dirty="0"/>
              <a:t>scheme that protects APIs from being improperly executed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Protect against </a:t>
            </a:r>
            <a:r>
              <a:rPr lang="en-US" sz="2000" dirty="0">
                <a:solidFill>
                  <a:srgbClr val="FF0000"/>
                </a:solidFill>
              </a:rPr>
              <a:t>injection</a:t>
            </a:r>
            <a:r>
              <a:rPr lang="en-US" sz="2000" dirty="0"/>
              <a:t> of all forms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sure your </a:t>
            </a:r>
            <a:r>
              <a:rPr lang="en-US" sz="2000" dirty="0">
                <a:solidFill>
                  <a:srgbClr val="FF0000"/>
                </a:solidFill>
              </a:rPr>
              <a:t>security analysis and testing </a:t>
            </a:r>
            <a:r>
              <a:rPr lang="en-US" sz="2000" dirty="0"/>
              <a:t>covers all your APIs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268724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C4B29C7C-3A34-415B-91AC-7B4D6C1DDB3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API Evaluation</a:t>
            </a:r>
            <a:br>
              <a:rPr lang="en-US" dirty="0"/>
            </a:br>
            <a:r>
              <a:rPr lang="en-US" dirty="0"/>
              <a:t>2. </a:t>
            </a:r>
            <a:r>
              <a:rPr lang="en-US" altLang="en-US" dirty="0"/>
              <a:t>API Design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59CC49D2-78F7-4D14-B492-BD6C6C17DDA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en-US" altLang="en-US" dirty="0"/>
          </a:p>
        </p:txBody>
      </p:sp>
      <p:sp>
        <p:nvSpPr>
          <p:cNvPr id="4100" name="Text Box 4">
            <a:extLst>
              <a:ext uri="{FF2B5EF4-FFF2-40B4-BE49-F238E27FC236}">
                <a16:creationId xmlns:a16="http://schemas.microsoft.com/office/drawing/2014/main" id="{E343932C-56D7-482B-A43D-2C7D458397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6032500"/>
            <a:ext cx="60198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85000"/>
              <a:buBlip>
                <a:blip r:embed="rId3"/>
              </a:buBlip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1600">
                <a:latin typeface="Times New Roman" panose="02020603050405020304" pitchFamily="18" charset="0"/>
              </a:rPr>
              <a:t>Follows Kernighan and Pike, </a:t>
            </a:r>
            <a:r>
              <a:rPr lang="en-US" altLang="en-US" sz="1600" i="1">
                <a:latin typeface="Times New Roman" panose="02020603050405020304" pitchFamily="18" charset="0"/>
              </a:rPr>
              <a:t>The Practice of Programming </a:t>
            </a:r>
            <a:r>
              <a:rPr lang="en-US" altLang="en-US" sz="1600">
                <a:latin typeface="Times New Roman" panose="02020603050405020304" pitchFamily="18" charset="0"/>
              </a:rPr>
              <a:t>and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1600">
                <a:latin typeface="Times New Roman" panose="02020603050405020304" pitchFamily="18" charset="0"/>
              </a:rPr>
              <a:t>Joshua Bloch’s Library-Centric Software Design ’05 Keynote Talk: ”How to Design a Good API and Why It Matters”</a:t>
            </a:r>
          </a:p>
        </p:txBody>
      </p:sp>
    </p:spTree>
    <p:extLst>
      <p:ext uri="{BB962C8B-B14F-4D97-AF65-F5344CB8AC3E}">
        <p14:creationId xmlns:p14="http://schemas.microsoft.com/office/powerpoint/2010/main" val="2455664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93D97C6-63EF-4CA6-B01D-25E2772DC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A98A0E-73E9-4E35-9A7C-E046A0334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5618" y="685800"/>
            <a:ext cx="4632582" cy="1485900"/>
          </a:xfrm>
        </p:spPr>
        <p:txBody>
          <a:bodyPr>
            <a:normAutofit/>
          </a:bodyPr>
          <a:lstStyle/>
          <a:p>
            <a:r>
              <a:rPr lang="en-US" dirty="0"/>
              <a:t>API</a:t>
            </a:r>
          </a:p>
        </p:txBody>
      </p:sp>
      <p:pic>
        <p:nvPicPr>
          <p:cNvPr id="4" name="Picture 2" descr="Encyclopedia Banner">
            <a:extLst>
              <a:ext uri="{FF2B5EF4-FFF2-40B4-BE49-F238E27FC236}">
                <a16:creationId xmlns:a16="http://schemas.microsoft.com/office/drawing/2014/main" id="{5E03A4D0-7DF2-4C63-AB30-F469AE212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07" y="2125037"/>
            <a:ext cx="2320041" cy="2607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A4A40B-EDCE-42FC-B189-AEFB4F82E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0158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980D0-D83E-43BE-AAA1-B3609A435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1607" y="1428750"/>
            <a:ext cx="5598607" cy="48430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Contents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API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Different Types Of </a:t>
            </a:r>
            <a:r>
              <a:rPr lang="en-US" dirty="0" err="1"/>
              <a:t>Api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(system, Applications, Web)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API evaluation criteria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63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7E5599DC-5B71-4CE6-A2A5-6FB744BD27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Characteristics of Good APIs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E3561B49-2F3C-48D9-84C1-A824D128703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58585" y="1839685"/>
            <a:ext cx="7200900" cy="3581400"/>
          </a:xfrm>
        </p:spPr>
        <p:txBody>
          <a:bodyPr>
            <a:normAutofit lnSpcReduction="10000"/>
          </a:bodyPr>
          <a:lstStyle/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800" dirty="0"/>
              <a:t>Easy to learn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800" dirty="0"/>
              <a:t>Easy to use even without documentation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800" dirty="0"/>
              <a:t>Hard to misuse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800" dirty="0"/>
              <a:t>Easy to read and maintain code that uses it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800" dirty="0"/>
              <a:t>Sufficiently powerful to satisfy requirements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800" dirty="0"/>
              <a:t>Easy to extend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800" dirty="0"/>
              <a:t>Appropriate to audience</a:t>
            </a:r>
          </a:p>
        </p:txBody>
      </p:sp>
    </p:spTree>
    <p:extLst>
      <p:ext uri="{BB962C8B-B14F-4D97-AF65-F5344CB8AC3E}">
        <p14:creationId xmlns:p14="http://schemas.microsoft.com/office/powerpoint/2010/main" val="412640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BD4D069E-86AF-47B6-812F-931AC80821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63444" y="109728"/>
            <a:ext cx="82296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Broad Aspects to Consider in Design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A4CA9379-448D-44B0-B54A-91D1945E28E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6450" y="1083782"/>
            <a:ext cx="8229600" cy="4389120"/>
          </a:xfrm>
        </p:spPr>
        <p:txBody>
          <a:bodyPr>
            <a:noAutofit/>
          </a:bodyPr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Interface</a:t>
            </a:r>
          </a:p>
          <a:p>
            <a:pPr marL="393192" lvl="1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classes, methods, parameters, names</a:t>
            </a:r>
          </a:p>
          <a:p>
            <a:pPr marL="393192" lvl="1" indent="0" eaLnBrk="1" hangingPunct="1">
              <a:lnSpc>
                <a:spcPct val="90000"/>
              </a:lnSpc>
              <a:buNone/>
            </a:pPr>
            <a:endParaRPr lang="en-US" alt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Resource Management</a:t>
            </a:r>
          </a:p>
          <a:p>
            <a:pPr marL="393192" lvl="1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is memory, other resources dealt with</a:t>
            </a:r>
          </a:p>
          <a:p>
            <a:pPr marL="393192" lvl="1" indent="0" eaLnBrk="1" hangingPunct="1">
              <a:lnSpc>
                <a:spcPct val="90000"/>
              </a:lnSpc>
              <a:buNone/>
            </a:pPr>
            <a:endParaRPr lang="en-US" alt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Error Handling</a:t>
            </a:r>
          </a:p>
          <a:p>
            <a:pPr marL="393192" lvl="1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errors are caught and what is done</a:t>
            </a:r>
          </a:p>
          <a:p>
            <a:pPr marL="393192" lvl="1" indent="0" eaLnBrk="1" hangingPunct="1">
              <a:lnSpc>
                <a:spcPct val="90000"/>
              </a:lnSpc>
              <a:buNone/>
            </a:pPr>
            <a:endParaRPr lang="en-US" alt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Information Hiding</a:t>
            </a:r>
          </a:p>
          <a:p>
            <a:pPr marL="393192" lvl="1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much detail is exposed</a:t>
            </a:r>
          </a:p>
          <a:p>
            <a:pPr marL="393192" lvl="1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Impacts all three of the above</a:t>
            </a:r>
          </a:p>
        </p:txBody>
      </p:sp>
    </p:spTree>
    <p:extLst>
      <p:ext uri="{BB962C8B-B14F-4D97-AF65-F5344CB8AC3E}">
        <p14:creationId xmlns:p14="http://schemas.microsoft.com/office/powerpoint/2010/main" val="3219084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4AA3A711-AAAE-4C68-BFBC-7B3D9FE3CB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800100"/>
            <a:ext cx="7772400" cy="762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1. Interface Principles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8092B9BD-C1E6-4288-B380-2F4A071DE63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39586" y="1611086"/>
            <a:ext cx="7200900" cy="35814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en-US" sz="2200" dirty="0"/>
              <a:t>Simple/</a:t>
            </a:r>
            <a:r>
              <a:rPr lang="en-US" dirty="0"/>
              <a:t>Comprehensibility</a:t>
            </a:r>
            <a:endParaRPr lang="en-US" altLang="en-US" sz="2200" dirty="0"/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/>
              <a:t>General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/>
              <a:t>Regular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/>
              <a:t>Predictable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/>
              <a:t>Robust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/>
              <a:t>Adaptable </a:t>
            </a:r>
          </a:p>
        </p:txBody>
      </p:sp>
    </p:spTree>
    <p:extLst>
      <p:ext uri="{BB962C8B-B14F-4D97-AF65-F5344CB8AC3E}">
        <p14:creationId xmlns:p14="http://schemas.microsoft.com/office/powerpoint/2010/main" val="3050039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79417625-8F31-4919-AC5E-89E08B665F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06187"/>
            <a:ext cx="7772400" cy="76200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1. Interface Principles</a:t>
            </a:r>
            <a:br>
              <a:rPr lang="en-US" altLang="en-US" dirty="0"/>
            </a:br>
            <a:r>
              <a:rPr lang="en-US" dirty="0"/>
              <a:t>A. Comprehensibility</a:t>
            </a:r>
            <a:endParaRPr lang="en-US" altLang="en-US" dirty="0"/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F4B779D9-DDB5-41A9-BFCE-8D4489ADAD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199" y="1615440"/>
            <a:ext cx="8487295" cy="438912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“Those who have to use an API must be able </a:t>
            </a:r>
            <a:r>
              <a:rPr lang="en-US" sz="2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understand</a:t>
            </a: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it."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Users have to understand!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alt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 one thing and do it well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Functionality should be </a:t>
            </a:r>
            <a:r>
              <a:rPr lang="en-US" altLang="en-US" sz="2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easy to explain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alt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Don’t provide 3 ways to do the same thing</a:t>
            </a:r>
          </a:p>
        </p:txBody>
      </p:sp>
    </p:spTree>
    <p:extLst>
      <p:ext uri="{BB962C8B-B14F-4D97-AF65-F5344CB8AC3E}">
        <p14:creationId xmlns:p14="http://schemas.microsoft.com/office/powerpoint/2010/main" val="4186578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A40CF9E7-405D-47C4-A18A-507E9DDBC05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234440"/>
            <a:ext cx="8229600" cy="43891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Hide Information!</a:t>
            </a:r>
          </a:p>
          <a:p>
            <a:pPr lvl="1" eaLnBrk="1" hangingPunct="1"/>
            <a:r>
              <a:rPr lang="en-US" altLang="en-US" sz="24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Don’t let implementation detail(Code) leak into API</a:t>
            </a:r>
          </a:p>
          <a:p>
            <a:pPr lvl="1" eaLnBrk="1" hangingPunct="1"/>
            <a:r>
              <a:rPr lang="en-US" altLang="en-US" sz="24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Minimize accessibility (e.g. </a:t>
            </a:r>
            <a:r>
              <a:rPr lang="en-US" altLang="en-US" sz="2400" i="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</a:t>
            </a:r>
            <a:r>
              <a:rPr lang="en-US" altLang="en-US" sz="24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members)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9D81A0E-487D-4CF7-8342-7C466A1A834A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306187"/>
            <a:ext cx="7772400" cy="762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7500" lnSpcReduction="20000"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dirty="0"/>
              <a:t>1. Interface Principles</a:t>
            </a:r>
            <a:br>
              <a:rPr lang="en-US" altLang="en-US" dirty="0"/>
            </a:br>
            <a:r>
              <a:rPr lang="en-US" dirty="0"/>
              <a:t>B. General</a:t>
            </a: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DC25F7-3322-458D-ABA9-6DFD278BD0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91" t="14417" r="50460" b="44118"/>
          <a:stretch/>
        </p:blipFill>
        <p:spPr>
          <a:xfrm>
            <a:off x="0" y="2626822"/>
            <a:ext cx="9143999" cy="423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0578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>
            <a:extLst>
              <a:ext uri="{FF2B5EF4-FFF2-40B4-BE49-F238E27FC236}">
                <a16:creationId xmlns:a16="http://schemas.microsoft.com/office/drawing/2014/main" id="{49627DA3-199F-489C-A608-1A2C8D819C6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38328" y="1225296"/>
            <a:ext cx="7772400" cy="411480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 the same thing the same way everywhere</a:t>
            </a:r>
          </a:p>
          <a:p>
            <a:pPr eaLnBrk="1" hangingPunct="1">
              <a:lnSpc>
                <a:spcPct val="90000"/>
              </a:lnSpc>
            </a:pPr>
            <a:endParaRPr lang="en-US" alt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Names matter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Self explanatory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Consistent across API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Same naming style used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855031E-C124-401A-BF18-A133EBD757AF}"/>
              </a:ext>
            </a:extLst>
          </p:cNvPr>
          <p:cNvSpPr txBox="1">
            <a:spLocks noChangeArrowheads="1"/>
          </p:cNvSpPr>
          <p:nvPr/>
        </p:nvSpPr>
        <p:spPr>
          <a:xfrm>
            <a:off x="338328" y="189808"/>
            <a:ext cx="7772400" cy="1035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000" dirty="0"/>
              <a:t>1. Interface Principles</a:t>
            </a:r>
            <a:br>
              <a:rPr lang="en-US" altLang="en-US" sz="4000" dirty="0"/>
            </a:br>
            <a:r>
              <a:rPr lang="en-US" altLang="en-US" sz="4000" dirty="0"/>
              <a:t>C. Regular</a:t>
            </a:r>
          </a:p>
        </p:txBody>
      </p:sp>
    </p:spTree>
    <p:extLst>
      <p:ext uri="{BB962C8B-B14F-4D97-AF65-F5344CB8AC3E}">
        <p14:creationId xmlns:p14="http://schemas.microsoft.com/office/powerpoint/2010/main" val="1179814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3">
            <a:extLst>
              <a:ext uri="{FF2B5EF4-FFF2-40B4-BE49-F238E27FC236}">
                <a16:creationId xmlns:a16="http://schemas.microsoft.com/office/drawing/2014/main" id="{DBFB54AB-D1DB-4D75-9ADB-5ED907ABC02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6296"/>
            <a:ext cx="8229600" cy="438912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violate the principle of Least Astonishment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should not be surprised by behavior</a:t>
            </a:r>
          </a:p>
          <a:p>
            <a:pPr marL="530352" lvl="1" indent="0" eaLnBrk="1" hangingPunct="1">
              <a:lnSpc>
                <a:spcPct val="90000"/>
              </a:lnSpc>
              <a:buNone/>
            </a:pPr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 to minimize use of other interfaces</a:t>
            </a:r>
          </a:p>
          <a:p>
            <a:pPr lvl="1"/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as self-contained/independent as possible</a:t>
            </a:r>
          </a:p>
          <a:p>
            <a:pPr lvl="1"/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Document!</a:t>
            </a:r>
          </a:p>
          <a:p>
            <a:pPr lvl="1"/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class, method, interface, constructor, parameter, exception</a:t>
            </a:r>
          </a:p>
          <a:p>
            <a:pPr lvl="1"/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should be very clearly documented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1F5578C-0FD1-4D41-89FE-507CEF04ECAF}"/>
              </a:ext>
            </a:extLst>
          </p:cNvPr>
          <p:cNvSpPr txBox="1">
            <a:spLocks noChangeArrowheads="1"/>
          </p:cNvSpPr>
          <p:nvPr/>
        </p:nvSpPr>
        <p:spPr>
          <a:xfrm>
            <a:off x="1119724" y="354263"/>
            <a:ext cx="7772400" cy="1035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000" dirty="0"/>
              <a:t>1. Interface Principles</a:t>
            </a:r>
            <a:br>
              <a:rPr lang="en-US" altLang="en-US" sz="4000" dirty="0"/>
            </a:br>
            <a:r>
              <a:rPr lang="en-US" altLang="en-US" sz="4000" dirty="0"/>
              <a:t>D. Predictable</a:t>
            </a:r>
          </a:p>
        </p:txBody>
      </p:sp>
    </p:spTree>
    <p:extLst>
      <p:ext uri="{BB962C8B-B14F-4D97-AF65-F5344CB8AC3E}">
        <p14:creationId xmlns:p14="http://schemas.microsoft.com/office/powerpoint/2010/main" val="40258050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3">
            <a:extLst>
              <a:ext uri="{FF2B5EF4-FFF2-40B4-BE49-F238E27FC236}">
                <a16:creationId xmlns:a16="http://schemas.microsoft.com/office/drawing/2014/main" id="{C55A2A2E-31B8-4BB5-937E-8CCEC03FB9F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871472"/>
            <a:ext cx="8229600" cy="43891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2500" dirty="0"/>
              <a:t>Able to deal with unexpected input</a:t>
            </a:r>
          </a:p>
          <a:p>
            <a:pPr eaLnBrk="1" hangingPunct="1"/>
            <a:r>
              <a:rPr lang="en-US" altLang="en-US" sz="2500" dirty="0"/>
              <a:t>Error Handling (see later)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85B8D47-6451-4AAA-B237-B6F7F591D95E}"/>
              </a:ext>
            </a:extLst>
          </p:cNvPr>
          <p:cNvSpPr txBox="1">
            <a:spLocks noChangeArrowheads="1"/>
          </p:cNvSpPr>
          <p:nvPr/>
        </p:nvSpPr>
        <p:spPr>
          <a:xfrm>
            <a:off x="1119724" y="354263"/>
            <a:ext cx="7772400" cy="1035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000" dirty="0"/>
              <a:t>1. Interface Principles</a:t>
            </a:r>
            <a:br>
              <a:rPr lang="en-US" altLang="en-US" sz="4000" dirty="0"/>
            </a:br>
            <a:r>
              <a:rPr lang="en-US" altLang="en-US" sz="4000" dirty="0"/>
              <a:t>E. Robust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C77C08-891E-4246-9968-E051AEFFF835}"/>
              </a:ext>
            </a:extLst>
          </p:cNvPr>
          <p:cNvPicPr/>
          <p:nvPr/>
        </p:nvPicPr>
        <p:blipFill rotWithShape="1">
          <a:blip r:embed="rId3"/>
          <a:srcRect l="2092" t="3501" r="54581" b="50547"/>
          <a:stretch/>
        </p:blipFill>
        <p:spPr bwMode="auto">
          <a:xfrm>
            <a:off x="0" y="3429000"/>
            <a:ext cx="9027622" cy="3429000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302054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3">
            <a:extLst>
              <a:ext uri="{FF2B5EF4-FFF2-40B4-BE49-F238E27FC236}">
                <a16:creationId xmlns:a16="http://schemas.microsoft.com/office/drawing/2014/main" id="{5A84B4B5-9308-4233-A9DB-F6ADC25731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 can be extended</a:t>
            </a:r>
          </a:p>
          <a:p>
            <a:pPr lvl="1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Heavily used APIs likely </a:t>
            </a:r>
            <a:r>
              <a:rPr lang="en-US" alt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extended</a:t>
            </a:r>
          </a:p>
          <a:p>
            <a:pPr lvl="1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Hiding</a:t>
            </a:r>
          </a:p>
          <a:p>
            <a:pPr lvl="1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details should not affect API</a:t>
            </a:r>
          </a:p>
          <a:p>
            <a:pPr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E1935A3-DEC7-419A-87EF-90B6A4442749}"/>
              </a:ext>
            </a:extLst>
          </p:cNvPr>
          <p:cNvSpPr txBox="1">
            <a:spLocks noChangeArrowheads="1"/>
          </p:cNvSpPr>
          <p:nvPr/>
        </p:nvSpPr>
        <p:spPr>
          <a:xfrm>
            <a:off x="48162" y="354263"/>
            <a:ext cx="7772400" cy="1035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000" dirty="0"/>
              <a:t>1. Interface Principles</a:t>
            </a:r>
            <a:br>
              <a:rPr lang="en-US" altLang="en-US" sz="4000" dirty="0"/>
            </a:br>
            <a:r>
              <a:rPr lang="en-US" altLang="en-US" sz="4000" dirty="0"/>
              <a:t>F. Adaptable</a:t>
            </a:r>
          </a:p>
        </p:txBody>
      </p:sp>
      <p:pic>
        <p:nvPicPr>
          <p:cNvPr id="13314" name="Picture 2" descr="Image result for add">
            <a:extLst>
              <a:ext uri="{FF2B5EF4-FFF2-40B4-BE49-F238E27FC236}">
                <a16:creationId xmlns:a16="http://schemas.microsoft.com/office/drawing/2014/main" id="{5281C586-DBFF-405A-AA29-40D8601C0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713" y="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90891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B74A04D5-9116-4243-A32E-713E7C0A35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100856"/>
            <a:ext cx="8077200" cy="762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/>
              <a:t>2. Resource Management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C57AA066-E48D-4AFF-A925-B124BF95315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989348"/>
            <a:ext cx="8229600" cy="4389120"/>
          </a:xfrm>
        </p:spPr>
        <p:txBody>
          <a:bodyPr>
            <a:noAutofit/>
          </a:bodyPr>
          <a:lstStyle/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which side is responsible for</a:t>
            </a:r>
          </a:p>
          <a:p>
            <a:pPr lvl="1" eaLnBrk="1" hangingPunct="1">
              <a:buFont typeface="Times New Roman" panose="02020603050405020304" pitchFamily="18" charset="0"/>
              <a:buChar char="–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Initialization</a:t>
            </a:r>
          </a:p>
          <a:p>
            <a:pPr lvl="1" eaLnBrk="1" hangingPunct="1">
              <a:buFont typeface="Times New Roman" panose="02020603050405020304" pitchFamily="18" charset="0"/>
              <a:buChar char="–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Sharing and copying</a:t>
            </a:r>
          </a:p>
          <a:p>
            <a:pPr lvl="1" eaLnBrk="1" hangingPunct="1">
              <a:buFont typeface="Times New Roman" panose="02020603050405020304" pitchFamily="18" charset="0"/>
              <a:buChar char="–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Cleaning up</a:t>
            </a:r>
          </a:p>
          <a:p>
            <a:pPr marL="530352" lvl="1" indent="0" eaLnBrk="1" hangingPunct="1">
              <a:buNone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(Free resources where they were allocated and no longer required)</a:t>
            </a:r>
          </a:p>
          <a:p>
            <a:pPr lvl="1" eaLnBrk="1" hangingPunct="1">
              <a:buFont typeface="Times New Roman" panose="02020603050405020304" pitchFamily="18" charset="0"/>
              <a:buChar char="–"/>
            </a:pPr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buFont typeface="Times New Roman" panose="02020603050405020304" pitchFamily="18" charset="0"/>
              <a:buChar char="–"/>
            </a:pPr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Resources:</a:t>
            </a:r>
          </a:p>
          <a:p>
            <a:pPr lvl="1" eaLnBrk="1" hangingPunct="1"/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</a:p>
          <a:p>
            <a:pPr lvl="1" eaLnBrk="1" hangingPunct="1"/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Files</a:t>
            </a:r>
          </a:p>
          <a:p>
            <a:pPr lvl="1" eaLnBrk="1" hangingPunct="1"/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variables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31C701-4268-431F-9B08-866EBEED66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282"/>
          <a:stretch/>
        </p:blipFill>
        <p:spPr>
          <a:xfrm>
            <a:off x="3726006" y="3998556"/>
            <a:ext cx="5417993" cy="285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945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638798" y="87923"/>
            <a:ext cx="5537745" cy="1485900"/>
          </a:xfrm>
        </p:spPr>
        <p:txBody>
          <a:bodyPr>
            <a:normAutofit/>
          </a:bodyPr>
          <a:lstStyle/>
          <a:p>
            <a:r>
              <a:rPr lang="en-US" sz="2800" b="1" dirty="0"/>
              <a:t>Application </a:t>
            </a:r>
            <a:br>
              <a:rPr lang="en-US" sz="2800" b="1" dirty="0"/>
            </a:br>
            <a:r>
              <a:rPr lang="en-US" sz="2800" b="1" dirty="0"/>
              <a:t>Programming Interface</a:t>
            </a:r>
            <a:br>
              <a:rPr lang="en-US" sz="2800" b="1" dirty="0"/>
            </a:br>
            <a:r>
              <a:rPr lang="en-US" sz="2800" b="1" dirty="0"/>
              <a:t>API</a:t>
            </a:r>
            <a:endParaRPr lang="en-IN" sz="2800" b="1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-44486" y="785454"/>
            <a:ext cx="5537744" cy="35814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9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API can be defined as a </a:t>
            </a:r>
            <a:r>
              <a:rPr lang="en-US" sz="1900" b="1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set of rules</a:t>
            </a:r>
            <a:r>
              <a:rPr lang="en-US" sz="19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that determine how one software communicates with another.</a:t>
            </a:r>
            <a:endParaRPr lang="en-US" sz="19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9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API is a set of </a:t>
            </a:r>
          </a:p>
          <a:p>
            <a:pPr lvl="1">
              <a:buFont typeface="Times New Roman" panose="02020603050405020304" pitchFamily="18" charset="0"/>
              <a:buChar char="−"/>
            </a:pP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commands, </a:t>
            </a:r>
          </a:p>
          <a:p>
            <a:pPr lvl="1">
              <a:buFont typeface="Times New Roman" panose="02020603050405020304" pitchFamily="18" charset="0"/>
              <a:buChar char="−"/>
            </a:pP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functions and </a:t>
            </a:r>
          </a:p>
          <a:p>
            <a:pPr lvl="1">
              <a:buFont typeface="Times New Roman" panose="02020603050405020304" pitchFamily="18" charset="0"/>
              <a:buChar char="−"/>
            </a:pP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protocols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programmers can use when building a software.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9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allows the programmers to use </a:t>
            </a:r>
          </a:p>
          <a:p>
            <a:pPr marL="530352" lvl="1" indent="0">
              <a:buNone/>
            </a:pPr>
            <a:r>
              <a:rPr lang="en-US" sz="1900" b="1" i="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Predefined </a:t>
            </a:r>
            <a:r>
              <a:rPr lang="en-US" sz="1900" i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(built-in)</a:t>
            </a:r>
            <a:r>
              <a:rPr lang="en-US" sz="19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functions to </a:t>
            </a:r>
          </a:p>
          <a:p>
            <a:pPr marL="530352" lvl="1" indent="0">
              <a:buNone/>
            </a:pPr>
            <a:r>
              <a:rPr lang="en-US" sz="19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interact with systems, </a:t>
            </a:r>
          </a:p>
          <a:p>
            <a:pPr marL="530352" lvl="1" indent="0">
              <a:buNone/>
            </a:pPr>
            <a:r>
              <a:rPr lang="en-US" sz="19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instead of writing them from scratch.</a:t>
            </a:r>
            <a:endParaRPr lang="en-US" sz="1900" b="1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8">
              <a:buFont typeface="Wingdings" panose="05000000000000000000" pitchFamily="2" charset="2"/>
              <a:buChar char="Ø"/>
            </a:pPr>
            <a:endParaRPr lang="en-US" sz="19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93192" lvl="1" indent="0">
              <a:buNone/>
            </a:pPr>
            <a:endParaRPr lang="en-US" sz="19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sz="19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sz="19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sz="19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IN" sz="19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7745" y="0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2" descr="Encyclopedia Banner">
            <a:extLst>
              <a:ext uri="{FF2B5EF4-FFF2-40B4-BE49-F238E27FC236}">
                <a16:creationId xmlns:a16="http://schemas.microsoft.com/office/drawing/2014/main" id="{505A8A5C-7A93-48B1-AF42-2749C2D58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48" y="1441920"/>
            <a:ext cx="3289265" cy="278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551964" y="6453386"/>
            <a:ext cx="749807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438C987-4833-4A08-85BF-C31D77053AD9}" type="slidenum">
              <a:rPr lang="en-IN" smtClean="0"/>
              <a:pPr>
                <a:spcAft>
                  <a:spcPts val="600"/>
                </a:spcAft>
              </a:pPr>
              <a:t>3</a:t>
            </a:fld>
            <a:endParaRPr lang="en-IN"/>
          </a:p>
        </p:txBody>
      </p:sp>
      <p:pic>
        <p:nvPicPr>
          <p:cNvPr id="8" name="Picture 2" descr="Image result for api communication">
            <a:extLst>
              <a:ext uri="{FF2B5EF4-FFF2-40B4-BE49-F238E27FC236}">
                <a16:creationId xmlns:a16="http://schemas.microsoft.com/office/drawing/2014/main" id="{390E0C51-E1B6-4118-8F53-001AC1F5F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317290"/>
            <a:ext cx="4679891" cy="2387651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7583077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C25D7892-83DE-479A-843F-70B9AADD8A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18464"/>
            <a:ext cx="7772400" cy="762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/>
              <a:t>3. Error Handling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10981C2C-FEEF-4F7F-B423-AD030F4B10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988668"/>
            <a:ext cx="8229600" cy="438912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Catch errors, don’t ignore them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“Print message and fail” is not always good</a:t>
            </a:r>
          </a:p>
          <a:p>
            <a:pPr lvl="1" eaLnBrk="1" hangingPunct="1">
              <a:lnSpc>
                <a:spcPct val="90000"/>
              </a:lnSpc>
              <a:buFont typeface="Times New Roman" panose="02020603050405020304" pitchFamily="18" charset="0"/>
              <a:buChar char="–"/>
            </a:pPr>
            <a:r>
              <a:rPr lang="en-US" alt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Need to allow programs to recover or save data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Return values</a:t>
            </a:r>
          </a:p>
          <a:p>
            <a:pPr lvl="1">
              <a:lnSpc>
                <a:spcPct val="90000"/>
              </a:lnSpc>
            </a:pPr>
            <a:r>
              <a:rPr lang="en-US" alt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Return as much useful information as possible</a:t>
            </a:r>
          </a:p>
          <a:p>
            <a:pPr lvl="1">
              <a:lnSpc>
                <a:spcPct val="90000"/>
              </a:lnSpc>
            </a:pPr>
            <a:r>
              <a:rPr lang="en-US" alt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Return a parameter to indicate errors</a:t>
            </a:r>
          </a:p>
          <a:p>
            <a:pPr lvl="1" eaLnBrk="1" hangingPunct="1">
              <a:lnSpc>
                <a:spcPct val="90000"/>
              </a:lnSpc>
              <a:buFont typeface="Times New Roman" panose="02020603050405020304" pitchFamily="18" charset="0"/>
              <a:buChar char="–"/>
            </a:pPr>
            <a:endParaRPr lang="en-US" altLang="en-US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 eaLnBrk="1" hangingPunct="1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altLang="en-US" i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alt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88E380-5B60-4CDB-8E26-91900500B3FF}"/>
              </a:ext>
            </a:extLst>
          </p:cNvPr>
          <p:cNvPicPr/>
          <p:nvPr/>
        </p:nvPicPr>
        <p:blipFill rotWithShape="1">
          <a:blip r:embed="rId3"/>
          <a:srcRect l="2092" t="3501" r="54581" b="50547"/>
          <a:stretch/>
        </p:blipFill>
        <p:spPr bwMode="auto">
          <a:xfrm>
            <a:off x="0" y="3429000"/>
            <a:ext cx="9027622" cy="3429000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593327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3D120-2569-43E1-AD41-71B404BD1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262" y="100220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/>
              <a:t>Advantages of using API for developers and software providers: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00B56-66E5-47AA-82A6-330DC8ACE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102" y="800675"/>
            <a:ext cx="8229600" cy="4389120"/>
          </a:xfrm>
        </p:spPr>
        <p:txBody>
          <a:bodyPr>
            <a:noAutofit/>
          </a:bodyPr>
          <a:lstStyle/>
          <a:p>
            <a:pPr algn="just"/>
            <a:endParaRPr lang="en-US" sz="2400" b="1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b="1" i="1" dirty="0">
                <a:highlight>
                  <a:srgbClr val="FFFF00"/>
                </a:highlight>
              </a:rPr>
              <a:t>Accelerating application development </a:t>
            </a:r>
            <a:r>
              <a:rPr lang="en-US" sz="2400" i="1" dirty="0"/>
              <a:t>process</a:t>
            </a:r>
            <a:r>
              <a:rPr lang="en-US" sz="2400" dirty="0"/>
              <a:t> through eliminating the need to build individual integration methods for every desired application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b="1" i="1" dirty="0">
                <a:highlight>
                  <a:srgbClr val="FFFF00"/>
                </a:highlight>
              </a:rPr>
              <a:t>Increasing the app’s functionality</a:t>
            </a:r>
            <a:r>
              <a:rPr lang="en-US" sz="2400" dirty="0"/>
              <a:t> by providing the access to the data from other solutions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b="1" i="1" dirty="0">
                <a:highlight>
                  <a:srgbClr val="FFFF00"/>
                </a:highlight>
              </a:rPr>
              <a:t>Expanding the potential client circle</a:t>
            </a:r>
            <a:r>
              <a:rPr lang="en-US" sz="2400" dirty="0"/>
              <a:t> by attracting the users of integrated tools.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/>
              <a:t>APIs allow to include lots of additional functions into your app by simply adding a few lines of code.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12975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B5942-FA7E-4A83-88E2-FACDBE1AF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650"/>
            <a:ext cx="7200900" cy="662354"/>
          </a:xfrm>
        </p:spPr>
        <p:txBody>
          <a:bodyPr>
            <a:normAutofit fontScale="90000"/>
          </a:bodyPr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EE97A-99AF-4D5E-AB96-E924C0CCF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815" y="762004"/>
            <a:ext cx="8628185" cy="53574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Author or </a:t>
            </a:r>
            <a:r>
              <a:rPr lang="en-US" b="1" dirty="0" err="1"/>
              <a:t>Organisation</a:t>
            </a:r>
            <a:r>
              <a:rPr lang="en-US" b="1" dirty="0"/>
              <a:t>. (Year) </a:t>
            </a:r>
            <a:r>
              <a:rPr lang="en-US" b="1" i="1" dirty="0"/>
              <a:t>Title</a:t>
            </a:r>
            <a:r>
              <a:rPr lang="en-US" b="1" dirty="0"/>
              <a:t>. [Online] Available from: URL. [Accessed Date].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A</a:t>
            </a:r>
            <a:r>
              <a:rPr lang="en-US" dirty="0"/>
              <a:t>jith </a:t>
            </a:r>
            <a:r>
              <a:rPr lang="en-US" dirty="0" err="1"/>
              <a:t>Mungale</a:t>
            </a:r>
            <a:r>
              <a:rPr lang="en-US" dirty="0"/>
              <a:t>. (2001) </a:t>
            </a:r>
            <a:r>
              <a:rPr lang="en-US" i="1" dirty="0"/>
              <a:t>C# and API. </a:t>
            </a:r>
            <a:r>
              <a:rPr lang="en-US" dirty="0"/>
              <a:t>[Online] Available from: </a:t>
            </a:r>
            <a:r>
              <a:rPr lang="en-US" i="1" dirty="0">
                <a:hlinkClick r:id="rId2"/>
              </a:rPr>
              <a:t>https://www.c-sharpcorner.com/article/C-Sharp-and-api/</a:t>
            </a:r>
            <a:r>
              <a:rPr lang="en-US" dirty="0"/>
              <a:t>. [Accessed 25 September 2018].</a:t>
            </a:r>
            <a:r>
              <a:rPr lang="en-US" i="1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G</a:t>
            </a:r>
            <a:r>
              <a:rPr lang="en-US" dirty="0"/>
              <a:t>ustavo De Vita. (2016) </a:t>
            </a:r>
            <a:r>
              <a:rPr lang="en-US" i="1" dirty="0"/>
              <a:t>API for Beginners. </a:t>
            </a:r>
            <a:r>
              <a:rPr lang="en-US" dirty="0"/>
              <a:t>[Online] Available from: </a:t>
            </a:r>
            <a:r>
              <a:rPr lang="en-US" dirty="0">
                <a:hlinkClick r:id="rId3"/>
              </a:rPr>
              <a:t>https://www.slideshare.net/gdevita/api-for-beginners-67138881?next_slideshow=1</a:t>
            </a:r>
            <a:r>
              <a:rPr lang="en-US" dirty="0"/>
              <a:t> .[Accessed 20 September 2018].</a:t>
            </a:r>
            <a:endParaRPr lang="en-US" i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arah Maddox (2014) </a:t>
            </a:r>
            <a:r>
              <a:rPr lang="en-US" i="1" dirty="0"/>
              <a:t>API types. </a:t>
            </a:r>
            <a:r>
              <a:rPr lang="en-US" dirty="0"/>
              <a:t>[Online] Available from: </a:t>
            </a:r>
            <a:r>
              <a:rPr lang="en-US" i="1" dirty="0">
                <a:hlinkClick r:id="rId4"/>
              </a:rPr>
              <a:t>https://ffeathers.wordpress.com/2014/02/16/api-types/</a:t>
            </a:r>
            <a:r>
              <a:rPr lang="en-US" i="1" dirty="0"/>
              <a:t> </a:t>
            </a:r>
            <a:r>
              <a:rPr lang="en-US" dirty="0"/>
              <a:t>.[Accessed 22 September 2018].</a:t>
            </a:r>
            <a:r>
              <a:rPr lang="en-US" i="1" dirty="0"/>
              <a:t> </a:t>
            </a:r>
            <a:endParaRPr lang="en-US" b="1" i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chemeClr val="tx1"/>
                </a:solidFill>
                <a:highlight>
                  <a:srgbClr val="FFFF00"/>
                </a:highligh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Beal V</a:t>
            </a:r>
            <a:r>
              <a:rPr lang="en-US" u="sng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 (unknown) </a:t>
            </a:r>
            <a:r>
              <a:rPr lang="en-US" i="1" dirty="0"/>
              <a:t>API - application program interface. </a:t>
            </a:r>
            <a:r>
              <a:rPr lang="en-US" dirty="0"/>
              <a:t>[Online] Available from: </a:t>
            </a:r>
            <a:r>
              <a:rPr lang="en-US" dirty="0">
                <a:hlinkClick r:id="rId5"/>
              </a:rPr>
              <a:t>https://www.webopedia.com/TERM/A/API.html</a:t>
            </a:r>
            <a:r>
              <a:rPr lang="en-US" dirty="0"/>
              <a:t> .[Accessed 21 September 2018].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Z</a:t>
            </a:r>
            <a:r>
              <a:rPr lang="en-US" dirty="0"/>
              <a:t>iff Davis, </a:t>
            </a:r>
            <a:r>
              <a:rPr lang="en-US" i="1" dirty="0"/>
              <a:t>Definition of: API. </a:t>
            </a:r>
            <a:r>
              <a:rPr lang="en-US" dirty="0"/>
              <a:t>[Online] Available from: </a:t>
            </a:r>
            <a:r>
              <a:rPr lang="en-US" dirty="0">
                <a:hlinkClick r:id="rId6"/>
              </a:rPr>
              <a:t>https://www.pcmag.com/encyclopedia/term/37856/api</a:t>
            </a:r>
            <a:r>
              <a:rPr lang="en-US" dirty="0"/>
              <a:t>.[Accessed 22 September 2018].</a:t>
            </a:r>
            <a:r>
              <a:rPr lang="en-US" i="1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i="1" dirty="0"/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hlinkClick r:id="rId4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i="1" dirty="0"/>
          </a:p>
          <a:p>
            <a:pPr>
              <a:buFont typeface="Arial" panose="020B0604020202020204" pitchFamily="34" charset="0"/>
              <a:buChar char="•"/>
            </a:pPr>
            <a:endParaRPr lang="en-US" i="1" dirty="0"/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hlinkClick r:id="rId5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7745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B7AD2-E605-4188-BF24-7FE39CA01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973F0-5064-416F-936D-4FEFD54FC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https://www.owasp.org/index.php/Top_10_2017-A10-Underprotected_APIs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hlinkClick r:id="rId4"/>
              </a:rPr>
              <a:t>https://www.youtube.com/watch?v=aAb7hSCtvGw</a:t>
            </a:r>
            <a:endParaRPr lang="en-US" altLang="en-US" sz="2000" dirty="0"/>
          </a:p>
          <a:p>
            <a:r>
              <a:rPr lang="en-US" altLang="en-US" sz="2000" dirty="0">
                <a:hlinkClick r:id="rId5"/>
              </a:rPr>
              <a:t>“How to Design a Good API and Why it Matters Joshua Bloch</a:t>
            </a:r>
            <a:r>
              <a:rPr lang="en-US" altLang="en-US" sz="2000" dirty="0"/>
              <a:t>”-</a:t>
            </a:r>
            <a:r>
              <a:rPr lang="en-US" altLang="en-US" sz="2000" dirty="0">
                <a:hlinkClick r:id="rId5"/>
              </a:rPr>
              <a:t>www.cs.bc.edu/~muller/teaching/cs102/s06/lib/pdf/</a:t>
            </a:r>
            <a:r>
              <a:rPr lang="en-US" altLang="en-US" sz="2000" dirty="0" err="1">
                <a:hlinkClick r:id="rId5"/>
              </a:rPr>
              <a:t>api</a:t>
            </a:r>
            <a:r>
              <a:rPr lang="en-US" altLang="en-US" sz="2000" dirty="0">
                <a:hlinkClick r:id="rId5"/>
              </a:rPr>
              <a:t>-design</a:t>
            </a:r>
            <a:endParaRPr lang="en-US" altLang="en-US" sz="2000" dirty="0"/>
          </a:p>
          <a:p>
            <a:endParaRPr lang="en-US" altLang="en-US" sz="2000" dirty="0"/>
          </a:p>
          <a:p>
            <a:endParaRPr lang="en-US" altLang="en-US" sz="2000" dirty="0"/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036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A49F6A-D23E-4CE5-A55A-B25671366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557" y="685800"/>
            <a:ext cx="4345106" cy="1485900"/>
          </a:xfrm>
        </p:spPr>
        <p:txBody>
          <a:bodyPr>
            <a:normAutofit/>
          </a:bodyPr>
          <a:lstStyle/>
          <a:p>
            <a:r>
              <a:rPr lang="en-US" sz="3400" b="1"/>
              <a:t>Application programming interface</a:t>
            </a:r>
            <a:endParaRPr lang="en-US" sz="3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485E1-96D5-4EF4-818C-81BDAC4C3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276" y="1896037"/>
            <a:ext cx="4345106" cy="35814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API specification can take many forms like: </a:t>
            </a:r>
          </a:p>
          <a:p>
            <a:pPr marL="822960" lvl="1" indent="-457200">
              <a:buFont typeface="+mj-lt"/>
              <a:buAutoNum type="alphaUcPeriod"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International </a:t>
            </a:r>
            <a:r>
              <a:rPr lang="en-US" i="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Standard</a:t>
            </a: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(Rules)</a:t>
            </a:r>
          </a:p>
          <a:p>
            <a:pPr marL="365760" lvl="1" indent="0">
              <a:buNone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 such as HTTP </a:t>
            </a:r>
          </a:p>
          <a:p>
            <a:pPr marL="365760" lvl="1" indent="0">
              <a:buNone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 or </a:t>
            </a:r>
          </a:p>
          <a:p>
            <a:pPr mar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7745" y="0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462192B-F2EF-4D11-8CAE-35999B24E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57884" y="114620"/>
            <a:ext cx="3386116" cy="2171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99E627-EDDC-40D9-80EA-E564F28C73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421"/>
          <a:stretch/>
        </p:blipFill>
        <p:spPr>
          <a:xfrm>
            <a:off x="4646793" y="2546722"/>
            <a:ext cx="4497207" cy="4196658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F779062-F626-4327-BAC0-06346BA7A1B1}"/>
              </a:ext>
            </a:extLst>
          </p:cNvPr>
          <p:cNvSpPr txBox="1">
            <a:spLocks/>
          </p:cNvSpPr>
          <p:nvPr/>
        </p:nvSpPr>
        <p:spPr>
          <a:xfrm>
            <a:off x="256865" y="4334427"/>
            <a:ext cx="4345106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0" lvl="1" indent="0">
              <a:buFont typeface="Franklin Gothic Book" panose="020B0503020102020204" pitchFamily="34" charset="0"/>
              <a:buNone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 Vendor </a:t>
            </a:r>
            <a:r>
              <a:rPr lang="en-US" i="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documentation</a:t>
            </a: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such as the Microsoft Windows API,       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81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49F6A-D23E-4CE5-A55A-B25671366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21" y="247650"/>
            <a:ext cx="7870143" cy="1485900"/>
          </a:xfrm>
        </p:spPr>
        <p:txBody>
          <a:bodyPr>
            <a:normAutofit/>
          </a:bodyPr>
          <a:lstStyle/>
          <a:p>
            <a:r>
              <a:rPr lang="en-US" b="1" dirty="0"/>
              <a:t>Application programming interface</a:t>
            </a:r>
            <a:endParaRPr lang="en-US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485E1-96D5-4EF4-818C-81BDAC4C3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296" y="1543051"/>
            <a:ext cx="3804328" cy="35814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API specification can take many forms like: </a:t>
            </a:r>
          </a:p>
          <a:p>
            <a:pPr marL="822960" lvl="1" indent="-457200">
              <a:buFont typeface="+mj-lt"/>
              <a:buAutoNum type="alphaUcPeriod"/>
            </a:pPr>
            <a:r>
              <a:rPr lang="en-US" sz="18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International </a:t>
            </a:r>
            <a:r>
              <a:rPr lang="en-US" sz="1800" i="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Standard</a:t>
            </a:r>
            <a:r>
              <a:rPr lang="en-US" sz="18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such as HTTP or </a:t>
            </a:r>
          </a:p>
          <a:p>
            <a:pPr marL="822960" lvl="1" indent="-457200">
              <a:buFont typeface="+mj-lt"/>
              <a:buAutoNum type="alphaUcPeriod"/>
            </a:pPr>
            <a:r>
              <a:rPr lang="en-US" sz="18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Vendor </a:t>
            </a:r>
            <a:r>
              <a:rPr lang="en-US" sz="1800" i="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documentation</a:t>
            </a:r>
            <a:r>
              <a:rPr lang="en-US" sz="18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such as the Microsoft Windows API,  or     </a:t>
            </a: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FB7F57-CB33-4596-8E5F-7B7D56139783}"/>
              </a:ext>
            </a:extLst>
          </p:cNvPr>
          <p:cNvSpPr txBox="1">
            <a:spLocks/>
          </p:cNvSpPr>
          <p:nvPr/>
        </p:nvSpPr>
        <p:spPr>
          <a:xfrm>
            <a:off x="206931" y="4943306"/>
            <a:ext cx="4563356" cy="3581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0" lvl="1" indent="0">
              <a:buNone/>
            </a:pPr>
            <a:r>
              <a:rPr lang="en-US" sz="18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  </a:t>
            </a:r>
            <a:r>
              <a:rPr lang="en-US" sz="1800" i="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Libraries</a:t>
            </a:r>
            <a:r>
              <a:rPr lang="en-US" sz="18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a 	</a:t>
            </a:r>
          </a:p>
          <a:p>
            <a:pPr marL="365760" lvl="1" indent="0">
              <a:buNone/>
            </a:pPr>
            <a:r>
              <a:rPr lang="en-US" sz="1800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programming language, 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	e.g. Standard Template Library 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in C++ or Java API or C# API.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098" name="Picture 2" descr="Image result for c# library api example">
            <a:extLst>
              <a:ext uri="{FF2B5EF4-FFF2-40B4-BE49-F238E27FC236}">
                <a16:creationId xmlns:a16="http://schemas.microsoft.com/office/drawing/2014/main" id="{5274FC47-C712-4C52-992E-794D17A38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0108" y="914399"/>
            <a:ext cx="5153891" cy="4688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5431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DF3D-E949-4EA6-A915-A79A1BF6A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38" y="12993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i="1" dirty="0"/>
              <a:t>Different Types of APIs</a:t>
            </a:r>
            <a:br>
              <a:rPr lang="en-US" b="1" i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4D160-3B62-40CC-B03A-BADEA9D93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182" y="1501446"/>
            <a:ext cx="8229600" cy="4389120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many different types of APIs for :</a:t>
            </a:r>
          </a:p>
          <a:p>
            <a:pPr lvl="1" algn="just" fontAlgn="base"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systems, </a:t>
            </a:r>
          </a:p>
          <a:p>
            <a:pPr lvl="1" algn="just" fontAlgn="base"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or </a:t>
            </a:r>
          </a:p>
          <a:p>
            <a:pPr lvl="1" algn="just" fontAlgn="base"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websites. </a:t>
            </a:r>
          </a:p>
          <a:p>
            <a:pPr marL="0" indent="0" algn="just" fontAlgn="base">
              <a:buNone/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61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DF3D-E949-4EA6-A915-A79A1BF6A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38" y="-354162"/>
            <a:ext cx="8229600" cy="1143000"/>
          </a:xfrm>
        </p:spPr>
        <p:txBody>
          <a:bodyPr>
            <a:noAutofit/>
          </a:bodyPr>
          <a:lstStyle/>
          <a:p>
            <a:pPr algn="ctr"/>
            <a:br>
              <a:rPr lang="en-US" sz="3000" b="1" dirty="0"/>
            </a:br>
            <a:r>
              <a:rPr lang="en-US" sz="3000" b="1" i="1" dirty="0"/>
              <a:t>Different Types of APIs</a:t>
            </a:r>
            <a:br>
              <a:rPr lang="en-US" sz="3000" b="1" i="1" dirty="0"/>
            </a:br>
            <a:r>
              <a:rPr lang="en-US" sz="3000" b="1" i="1" dirty="0"/>
              <a:t>a. </a:t>
            </a:r>
            <a:r>
              <a:rPr lang="en-US" sz="3000" b="1" dirty="0"/>
              <a:t>Operating systems </a:t>
            </a:r>
            <a:r>
              <a:rPr lang="en-US" sz="3000" b="1" dirty="0" err="1"/>
              <a:t>api</a:t>
            </a:r>
            <a:br>
              <a:rPr lang="en-US" sz="3000" b="1" i="1" dirty="0"/>
            </a:br>
            <a:endParaRPr lang="en-US" sz="3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4D160-3B62-40CC-B03A-BADEA9D93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120" y="680830"/>
            <a:ext cx="8229600" cy="4389120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Operating systems, like Windows and UNIX, 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OS offer API’s, so that software programs can interact with the OS.</a:t>
            </a:r>
          </a:p>
          <a:p>
            <a:pPr fontAlgn="base">
              <a:buFont typeface="Wingdings" panose="05000000000000000000" pitchFamily="2" charset="2"/>
              <a:buChar char="Ø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buFont typeface="Wingdings" panose="05000000000000000000" pitchFamily="2" charset="2"/>
              <a:buChar char="Ø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fontAlgn="base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Examples: </a:t>
            </a:r>
          </a:p>
          <a:p>
            <a:pPr lvl="1" fontAlgn="base">
              <a:buFont typeface="Wingdings" panose="05000000000000000000" pitchFamily="2" charset="2"/>
              <a:buChar char="Ø"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Access to the file system, </a:t>
            </a:r>
          </a:p>
          <a:p>
            <a:pPr lvl="1" fontAlgn="base">
              <a:buFont typeface="Wingdings" panose="05000000000000000000" pitchFamily="2" charset="2"/>
              <a:buChar char="Ø"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printing documents, </a:t>
            </a:r>
          </a:p>
          <a:p>
            <a:pPr lvl="1" fontAlgn="base">
              <a:buFont typeface="Wingdings" panose="05000000000000000000" pitchFamily="2" charset="2"/>
              <a:buChar char="Ø"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displaying the content of a file on the console, </a:t>
            </a:r>
          </a:p>
          <a:p>
            <a:pPr lvl="1" fontAlgn="base">
              <a:buFont typeface="Wingdings" panose="05000000000000000000" pitchFamily="2" charset="2"/>
              <a:buChar char="Ø"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error notifications, </a:t>
            </a:r>
          </a:p>
          <a:p>
            <a:pPr lvl="1" fontAlgn="base">
              <a:buFont typeface="Wingdings" panose="05000000000000000000" pitchFamily="2" charset="2"/>
              <a:buChar char="Ø"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access to the user interface provided by the OS.</a:t>
            </a:r>
          </a:p>
          <a:p>
            <a:pPr marL="1220915" lvl="1" indent="-457200" algn="just" fontAlgn="base">
              <a:buFont typeface="Wingdings" panose="05000000000000000000" pitchFamily="2" charset="2"/>
              <a:buChar char="Ø"/>
            </a:pPr>
            <a:r>
              <a:rPr lang="en-US" i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when you copy and paste text from one application to another, it is the API that allows that to work.</a:t>
            </a:r>
          </a:p>
          <a:p>
            <a:pPr algn="just" fontAlgn="base">
              <a:buFont typeface="Wingdings" panose="05000000000000000000" pitchFamily="2" charset="2"/>
              <a:buChar char="Ø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just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148" name="Picture 4" descr="Image result for windows api commands example file copy animated gif">
            <a:extLst>
              <a:ext uri="{FF2B5EF4-FFF2-40B4-BE49-F238E27FC236}">
                <a16:creationId xmlns:a16="http://schemas.microsoft.com/office/drawing/2014/main" id="{A71B43CC-7075-43C5-A35F-87D5D2438EF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576" y="2009390"/>
            <a:ext cx="4464424" cy="1688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4243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windows api commands example file copy animated gif">
            <a:extLst>
              <a:ext uri="{FF2B5EF4-FFF2-40B4-BE49-F238E27FC236}">
                <a16:creationId xmlns:a16="http://schemas.microsoft.com/office/drawing/2014/main" id="{8C9D4F51-2EA7-4C15-84EB-BEC2729E590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0" y="1701054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2FCC868-35ED-43E8-9C72-3897FE458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38" y="-354162"/>
            <a:ext cx="8229600" cy="1143000"/>
          </a:xfrm>
        </p:spPr>
        <p:txBody>
          <a:bodyPr>
            <a:noAutofit/>
          </a:bodyPr>
          <a:lstStyle/>
          <a:p>
            <a:pPr algn="ctr"/>
            <a:br>
              <a:rPr lang="en-US" sz="3000" b="1" dirty="0"/>
            </a:br>
            <a:r>
              <a:rPr lang="en-US" sz="3000" b="1" i="1" dirty="0"/>
              <a:t>Different Types of APIs</a:t>
            </a:r>
            <a:br>
              <a:rPr lang="en-US" sz="3000" b="1" i="1" dirty="0"/>
            </a:br>
            <a:r>
              <a:rPr lang="en-US" sz="3000" b="1" i="1" dirty="0"/>
              <a:t>a. </a:t>
            </a:r>
            <a:r>
              <a:rPr lang="en-US" sz="3000" b="1" dirty="0"/>
              <a:t>Operating systems </a:t>
            </a:r>
            <a:r>
              <a:rPr lang="en-US" sz="3000" b="1" dirty="0" err="1"/>
              <a:t>api</a:t>
            </a:r>
            <a:br>
              <a:rPr lang="en-US" sz="3000" b="1" i="1" dirty="0"/>
            </a:b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546835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pplication programming interface example">
            <a:extLst>
              <a:ext uri="{FF2B5EF4-FFF2-40B4-BE49-F238E27FC236}">
                <a16:creationId xmlns:a16="http://schemas.microsoft.com/office/drawing/2014/main" id="{B448FB96-1C2D-4B37-B9EB-5CC5B2CC5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061557"/>
            <a:ext cx="7847215" cy="46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AACC70F-37CB-4259-9706-0F2A61BF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9150"/>
            <a:ext cx="8229600" cy="1143000"/>
          </a:xfrm>
        </p:spPr>
        <p:txBody>
          <a:bodyPr>
            <a:noAutofit/>
          </a:bodyPr>
          <a:lstStyle/>
          <a:p>
            <a:pPr algn="ctr"/>
            <a:br>
              <a:rPr lang="en-US" sz="3000" b="1" dirty="0"/>
            </a:br>
            <a:r>
              <a:rPr lang="en-US" sz="3000" b="1" i="1" dirty="0"/>
              <a:t>Different Types of APIs</a:t>
            </a:r>
            <a:br>
              <a:rPr lang="en-US" sz="3000" b="1" i="1" dirty="0"/>
            </a:br>
            <a:r>
              <a:rPr lang="en-US" sz="3000" b="1" i="1" dirty="0"/>
              <a:t>c. Web </a:t>
            </a:r>
            <a:r>
              <a:rPr lang="en-US" sz="3000" b="1" dirty="0"/>
              <a:t> </a:t>
            </a:r>
            <a:r>
              <a:rPr lang="en-US" sz="3000" b="1" dirty="0" err="1"/>
              <a:t>Api</a:t>
            </a:r>
            <a:br>
              <a:rPr lang="en-US" sz="3000" b="1" i="1" dirty="0"/>
            </a:br>
            <a:endParaRPr lang="en-US" sz="3000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B8BAD2-65AF-4B96-A928-76AA23657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659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1490</Words>
  <Application>Microsoft Office PowerPoint</Application>
  <PresentationFormat>On-screen Show (4:3)</PresentationFormat>
  <Paragraphs>296</Paragraphs>
  <Slides>33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Franklin Gothic Book</vt:lpstr>
      <vt:lpstr>Tahoma</vt:lpstr>
      <vt:lpstr>Times New Roman</vt:lpstr>
      <vt:lpstr>Wingdings</vt:lpstr>
      <vt:lpstr>Crop</vt:lpstr>
      <vt:lpstr>APPLICATION PROGRAMMING INTERFACE-API</vt:lpstr>
      <vt:lpstr>API</vt:lpstr>
      <vt:lpstr>Application  Programming Interface API</vt:lpstr>
      <vt:lpstr>Application programming interface</vt:lpstr>
      <vt:lpstr>Application programming interface</vt:lpstr>
      <vt:lpstr>Different Types of APIs </vt:lpstr>
      <vt:lpstr> Different Types of APIs a. Operating systems api </vt:lpstr>
      <vt:lpstr> Different Types of APIs a. Operating systems api </vt:lpstr>
      <vt:lpstr> Different Types of APIs c. Web  Api </vt:lpstr>
      <vt:lpstr> Different Types of APIs c. Web  Api </vt:lpstr>
      <vt:lpstr>Google Maps APIs</vt:lpstr>
      <vt:lpstr>YouTube API</vt:lpstr>
      <vt:lpstr>Flickr API</vt:lpstr>
      <vt:lpstr>Amazon API</vt:lpstr>
      <vt:lpstr>API Evaluation</vt:lpstr>
      <vt:lpstr>Security of API</vt:lpstr>
      <vt:lpstr>Security of API</vt:lpstr>
      <vt:lpstr>PowerPoint Presentation</vt:lpstr>
      <vt:lpstr>API Evaluation 2. API Design</vt:lpstr>
      <vt:lpstr>Characteristics of Good APIs</vt:lpstr>
      <vt:lpstr>Broad Aspects to Consider in Design</vt:lpstr>
      <vt:lpstr>1. Interface Principles</vt:lpstr>
      <vt:lpstr>1. Interface Principles A. Comprehensibility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Resource Management</vt:lpstr>
      <vt:lpstr>3. Error Handling</vt:lpstr>
      <vt:lpstr>Advantages of using API for developers and software providers: </vt:lpstr>
      <vt:lpstr>References: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PROGRAMMING INTERFACE-API</dc:title>
  <dc:creator>AAA</dc:creator>
  <cp:lastModifiedBy>AAA</cp:lastModifiedBy>
  <cp:revision>80</cp:revision>
  <dcterms:created xsi:type="dcterms:W3CDTF">2019-09-10T18:25:00Z</dcterms:created>
  <dcterms:modified xsi:type="dcterms:W3CDTF">2019-09-10T19:23:03Z</dcterms:modified>
</cp:coreProperties>
</file>